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73" r:id="rId2"/>
    <p:sldId id="398" r:id="rId3"/>
    <p:sldId id="399" r:id="rId4"/>
    <p:sldId id="400" r:id="rId5"/>
    <p:sldId id="401" r:id="rId6"/>
    <p:sldId id="402" r:id="rId7"/>
    <p:sldId id="403" r:id="rId8"/>
    <p:sldId id="404" r:id="rId9"/>
    <p:sldId id="405" r:id="rId10"/>
    <p:sldId id="406" r:id="rId11"/>
    <p:sldId id="407" r:id="rId12"/>
    <p:sldId id="408" r:id="rId13"/>
    <p:sldId id="409" r:id="rId14"/>
    <p:sldId id="410" r:id="rId15"/>
    <p:sldId id="411" r:id="rId16"/>
    <p:sldId id="412" r:id="rId17"/>
    <p:sldId id="415" r:id="rId18"/>
    <p:sldId id="413" r:id="rId19"/>
    <p:sldId id="416" r:id="rId20"/>
    <p:sldId id="417" r:id="rId21"/>
    <p:sldId id="414" r:id="rId22"/>
  </p:sldIdLst>
  <p:sldSz cx="9144000" cy="6858000" type="screen4x3"/>
  <p:notesSz cx="6735763" cy="9866313"/>
  <p:defaultTextStyle>
    <a:defPPr>
      <a:defRPr lang="ro-R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0"/>
    <a:srgbClr val="AAAAAA"/>
    <a:srgbClr val="28166F"/>
    <a:srgbClr val="4D4D4D"/>
    <a:srgbClr val="FFFFCC"/>
    <a:srgbClr val="193C85"/>
    <a:srgbClr val="A50021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26" autoAdjust="0"/>
    <p:restoredTop sz="93373" autoAdjust="0"/>
  </p:normalViewPr>
  <p:slideViewPr>
    <p:cSldViewPr>
      <p:cViewPr>
        <p:scale>
          <a:sx n="70" d="100"/>
          <a:sy n="70" d="100"/>
        </p:scale>
        <p:origin x="-13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294" y="-102"/>
      </p:cViewPr>
      <p:guideLst>
        <p:guide orient="horz" pos="3107"/>
        <p:guide pos="212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B490FFC-53B2-45F5-9C06-D3F4DE1B75E7}" type="datetime1">
              <a:rPr lang="ro-RO"/>
              <a:pPr>
                <a:defRPr/>
              </a:pPr>
              <a:t>10.12.2014</a:t>
            </a:fld>
            <a:endParaRPr lang="en-US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D4046AE-C5EC-4FAD-B2A1-004A83D9DE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30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B0B7EC3-FC8B-4663-84DC-1F79E8E89D13}" type="datetime1">
              <a:rPr lang="ro-RO"/>
              <a:pPr>
                <a:defRPr/>
              </a:pPr>
              <a:t>10.12.2014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7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7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7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BF8F2A9D-99D2-4513-AAFD-5B91D6F501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430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826E62-62A7-48A8-990A-CB3B2AD6BA13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59113" y="6481763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8488" y="6492875"/>
            <a:ext cx="1773237" cy="365125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/>
            </a:pPr>
            <a:r>
              <a:rPr lang="en-US"/>
              <a:t>Communication and Visual Identity</a:t>
            </a:r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76200">
            <a:solidFill>
              <a:srgbClr val="DA251D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Line 12"/>
          <p:cNvSpPr>
            <a:spLocks noChangeShapeType="1"/>
          </p:cNvSpPr>
          <p:nvPr userDrawn="1"/>
        </p:nvSpPr>
        <p:spPr bwMode="auto">
          <a:xfrm>
            <a:off x="-1588" y="6453188"/>
            <a:ext cx="9144001" cy="0"/>
          </a:xfrm>
          <a:prstGeom prst="line">
            <a:avLst/>
          </a:prstGeom>
          <a:noFill/>
          <a:ln w="76200">
            <a:solidFill>
              <a:srgbClr val="193C85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TextBox 1"/>
          <p:cNvSpPr txBox="1"/>
          <p:nvPr userDrawn="1"/>
        </p:nvSpPr>
        <p:spPr>
          <a:xfrm>
            <a:off x="354013" y="1196975"/>
            <a:ext cx="1943100" cy="1920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defPPr>
              <a:defRPr lang="ro-RO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x-none" sz="650" dirty="0" smtClean="0">
                <a:latin typeface="Trebuchet MS" pitchFamily="34" charset="0"/>
              </a:rPr>
              <a:t>Заједничке границе Заједничка решења.</a:t>
            </a:r>
            <a:endParaRPr lang="en-US" sz="700" dirty="0">
              <a:latin typeface="Trebuchet MS" pitchFamily="34" charset="0"/>
            </a:endParaRPr>
          </a:p>
        </p:txBody>
      </p:sp>
      <p:pic>
        <p:nvPicPr>
          <p:cNvPr id="8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54013" y="311150"/>
            <a:ext cx="158432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2348880"/>
            <a:ext cx="8329642" cy="362329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o-RO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02183" y="409079"/>
            <a:ext cx="6480720" cy="1000125"/>
          </a:xfrm>
        </p:spPr>
        <p:txBody>
          <a:bodyPr/>
          <a:lstStyle>
            <a:lvl1pPr>
              <a:defRPr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1276350"/>
            <a:ext cx="82296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ro-RO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28625" y="2492375"/>
            <a:ext cx="8215313" cy="357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6725" y="64595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2CF53A-04DF-4CCB-AFB4-EAC5F24B4491}" type="slidenum">
              <a:rPr lang="ro-RO"/>
              <a:pPr>
                <a:defRPr/>
              </a:pPr>
              <a:t>‹#›</a:t>
            </a:fld>
            <a:endParaRPr lang="ro-RO"/>
          </a:p>
        </p:txBody>
      </p:sp>
      <p:sp>
        <p:nvSpPr>
          <p:cNvPr id="1037" name="Line 25"/>
          <p:cNvSpPr>
            <a:spLocks noChangeShapeType="1"/>
          </p:cNvSpPr>
          <p:nvPr userDrawn="1"/>
        </p:nvSpPr>
        <p:spPr bwMode="auto">
          <a:xfrm>
            <a:off x="0" y="6381750"/>
            <a:ext cx="9144000" cy="0"/>
          </a:xfrm>
          <a:prstGeom prst="line">
            <a:avLst/>
          </a:prstGeom>
          <a:noFill/>
          <a:ln w="76200">
            <a:solidFill>
              <a:srgbClr val="DA251D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8" name="Line 26"/>
          <p:cNvSpPr>
            <a:spLocks noChangeShapeType="1"/>
          </p:cNvSpPr>
          <p:nvPr userDrawn="1"/>
        </p:nvSpPr>
        <p:spPr bwMode="auto">
          <a:xfrm>
            <a:off x="-1588" y="6453188"/>
            <a:ext cx="9144001" cy="0"/>
          </a:xfrm>
          <a:prstGeom prst="line">
            <a:avLst/>
          </a:prstGeom>
          <a:noFill/>
          <a:ln w="76200">
            <a:solidFill>
              <a:srgbClr val="193C85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33" name="Group 7"/>
          <p:cNvGrpSpPr>
            <a:grpSpLocks/>
          </p:cNvGrpSpPr>
          <p:nvPr userDrawn="1"/>
        </p:nvGrpSpPr>
        <p:grpSpPr bwMode="auto">
          <a:xfrm>
            <a:off x="755650" y="460375"/>
            <a:ext cx="1079500" cy="673100"/>
            <a:chOff x="755576" y="460703"/>
            <a:chExt cx="1080120" cy="673253"/>
          </a:xfrm>
        </p:grpSpPr>
        <p:sp>
          <p:nvSpPr>
            <p:cNvPr id="3" name="Text Box 17"/>
            <p:cNvSpPr txBox="1">
              <a:spLocks noChangeArrowheads="1"/>
            </p:cNvSpPr>
            <p:nvPr userDrawn="1"/>
          </p:nvSpPr>
          <p:spPr bwMode="auto">
            <a:xfrm>
              <a:off x="755576" y="965643"/>
              <a:ext cx="1080120" cy="1683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x-none" sz="700" spc="30" dirty="0" smtClean="0">
                  <a:latin typeface="Arial" pitchFamily="34" charset="0"/>
                  <a:cs typeface="Arial" pitchFamily="34" charset="0"/>
                </a:rPr>
                <a:t>ЕВРОПСКА УНИЈА</a:t>
              </a:r>
              <a:endParaRPr lang="en-US" sz="700" spc="30" dirty="0" smtClean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42" name="Picture 9"/>
            <p:cNvPicPr>
              <a:picLocks noChangeAspect="1" noChangeArrowheads="1"/>
            </p:cNvPicPr>
            <p:nvPr userDrawn="1"/>
          </p:nvPicPr>
          <p:blipFill>
            <a:blip r:embed="rId4"/>
            <a:srcRect l="6113" t="4662" r="4570" b="22081"/>
            <a:stretch>
              <a:fillRect/>
            </a:stretch>
          </p:blipFill>
          <p:spPr bwMode="auto">
            <a:xfrm>
              <a:off x="878421" y="460703"/>
              <a:ext cx="834430" cy="555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34" name="Group 18"/>
          <p:cNvGrpSpPr>
            <a:grpSpLocks/>
          </p:cNvGrpSpPr>
          <p:nvPr userDrawn="1"/>
        </p:nvGrpSpPr>
        <p:grpSpPr bwMode="auto">
          <a:xfrm>
            <a:off x="2582863" y="392113"/>
            <a:ext cx="1439862" cy="869950"/>
            <a:chOff x="2293679" y="428407"/>
            <a:chExt cx="1440086" cy="870168"/>
          </a:xfrm>
        </p:grpSpPr>
        <p:sp>
          <p:nvSpPr>
            <p:cNvPr id="2" name="Text Box 14"/>
            <p:cNvSpPr txBox="1">
              <a:spLocks noChangeArrowheads="1"/>
            </p:cNvSpPr>
            <p:nvPr userDrawn="1"/>
          </p:nvSpPr>
          <p:spPr bwMode="auto">
            <a:xfrm>
              <a:off x="2293679" y="1069918"/>
              <a:ext cx="1440086" cy="22865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x-none" sz="650" dirty="0" smtClean="0">
                  <a:latin typeface="Arial" pitchFamily="34" charset="0"/>
                  <a:cs typeface="Arial" pitchFamily="34" charset="0"/>
                </a:rPr>
                <a:t>ВЛАДА РУМУНИЈЕ</a:t>
              </a:r>
              <a:endParaRPr lang="ro-RO" sz="650" dirty="0" smtClean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040" name="Picture 9"/>
            <p:cNvPicPr>
              <a:picLocks noChangeAspect="1"/>
            </p:cNvPicPr>
            <p:nvPr userDrawn="1"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771795" y="428407"/>
              <a:ext cx="483855" cy="6664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35" name="Group 16"/>
          <p:cNvGrpSpPr>
            <a:grpSpLocks/>
          </p:cNvGrpSpPr>
          <p:nvPr userDrawn="1"/>
        </p:nvGrpSpPr>
        <p:grpSpPr bwMode="auto">
          <a:xfrm>
            <a:off x="5000625" y="207963"/>
            <a:ext cx="1358900" cy="1136650"/>
            <a:chOff x="3895552" y="169428"/>
            <a:chExt cx="1358900" cy="1138111"/>
          </a:xfrm>
        </p:grpSpPr>
        <p:sp>
          <p:nvSpPr>
            <p:cNvPr id="7" name="Text Box 18"/>
            <p:cNvSpPr txBox="1">
              <a:spLocks noChangeArrowheads="1"/>
            </p:cNvSpPr>
            <p:nvPr userDrawn="1"/>
          </p:nvSpPr>
          <p:spPr bwMode="auto">
            <a:xfrm>
              <a:off x="3895552" y="1081824"/>
              <a:ext cx="1358900" cy="2257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/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>
                <a:defRPr/>
              </a:pPr>
              <a:r>
                <a:rPr lang="x-none" sz="650" dirty="0" smtClean="0">
                  <a:latin typeface="Arial" pitchFamily="34" charset="0"/>
                  <a:cs typeface="Arial" pitchFamily="34" charset="0"/>
                </a:rPr>
                <a:t>ВЛАДА РЕПУБЛИКЕ СРБИЈЕ</a:t>
              </a:r>
              <a:endParaRPr lang="ro-RO" sz="650" dirty="0" smtClean="0"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8" name="Picture 12"/>
            <p:cNvPicPr>
              <a:picLocks noChangeAspect="1"/>
            </p:cNvPicPr>
            <p:nvPr userDrawn="1"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320867" y="169428"/>
              <a:ext cx="499088" cy="906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36" name="Picture 11"/>
          <p:cNvPicPr>
            <a:picLocks noChangeAspect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7235825" y="419100"/>
            <a:ext cx="1277938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28166F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8166F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8166F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8166F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8166F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estanimirov@seio.gov.rs" TargetMode="External"/><Relationship Id="rId7" Type="http://schemas.openxmlformats.org/officeDocument/2006/relationships/hyperlink" Target="http://www.evropa.gov.rs/" TargetMode="External"/><Relationship Id="rId2" Type="http://schemas.openxmlformats.org/officeDocument/2006/relationships/hyperlink" Target="mailto:kaskovic@seio.gov.r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omania-serbia.net/" TargetMode="External"/><Relationship Id="rId5" Type="http://schemas.openxmlformats.org/officeDocument/2006/relationships/hyperlink" Target="mailto:vstanic@seio.gov.rs" TargetMode="External"/><Relationship Id="rId4" Type="http://schemas.openxmlformats.org/officeDocument/2006/relationships/hyperlink" Target="mailto:pgrubor@seio.gov.r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ctrTitle"/>
          </p:nvPr>
        </p:nvSpPr>
        <p:spPr>
          <a:xfrm>
            <a:off x="107950" y="1628775"/>
            <a:ext cx="8858250" cy="863600"/>
          </a:xfrm>
        </p:spPr>
        <p:txBody>
          <a:bodyPr/>
          <a:lstStyle/>
          <a:p>
            <a:r>
              <a:rPr lang="en-US" sz="2400" b="1" smtClean="0"/>
              <a:t/>
            </a:r>
            <a:br>
              <a:rPr lang="en-US" sz="2400" b="1" smtClean="0"/>
            </a:br>
            <a:r>
              <a:rPr lang="en-US" sz="2400" b="1" smtClean="0"/>
              <a:t/>
            </a:r>
            <a:br>
              <a:rPr lang="en-US" sz="2400" b="1" smtClean="0"/>
            </a:br>
            <a:r>
              <a:rPr lang="en-US" sz="2400" b="1" smtClean="0"/>
              <a:t>Програм прекограничне сарадње </a:t>
            </a:r>
            <a:br>
              <a:rPr lang="en-US" sz="2400" b="1" smtClean="0"/>
            </a:br>
            <a:r>
              <a:rPr lang="en-US" sz="2400" b="1" smtClean="0"/>
              <a:t>Румунија</a:t>
            </a:r>
            <a:r>
              <a:rPr lang="ro-RO" sz="2400" b="1" smtClean="0"/>
              <a:t> – </a:t>
            </a:r>
            <a:r>
              <a:rPr lang="en-US" sz="2400" b="1" smtClean="0"/>
              <a:t>Република Србија </a:t>
            </a:r>
            <a:br>
              <a:rPr lang="en-US" sz="2400" b="1" smtClean="0"/>
            </a:br>
            <a:endParaRPr lang="ro-RO" sz="2400" b="1" i="1" smtClean="0">
              <a:solidFill>
                <a:srgbClr val="C00000"/>
              </a:solidFill>
            </a:endParaRPr>
          </a:p>
        </p:txBody>
      </p:sp>
      <p:sp>
        <p:nvSpPr>
          <p:cNvPr id="6" name="Rectangle 79"/>
          <p:cNvSpPr>
            <a:spLocks noChangeArrowheads="1"/>
          </p:cNvSpPr>
          <p:nvPr/>
        </p:nvSpPr>
        <p:spPr bwMode="auto">
          <a:xfrm>
            <a:off x="684213" y="2997200"/>
            <a:ext cx="7435850" cy="1039813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20000"/>
              </a:spcBef>
              <a:defRPr/>
            </a:pPr>
            <a:r>
              <a:rPr lang="x-none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Програмски период 2014 – 2020</a:t>
            </a:r>
          </a:p>
          <a:p>
            <a:pPr algn="ctr" eaLnBrk="0" hangingPunct="0">
              <a:spcBef>
                <a:spcPct val="20000"/>
              </a:spcBef>
              <a:defRPr/>
            </a:pPr>
            <a:r>
              <a:rPr lang="x-none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ИПА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rebuchet MS" pitchFamily="34" charset="0"/>
              </a:rPr>
              <a:t>II</a:t>
            </a:r>
            <a:endParaRPr lang="ro-RO" sz="2800" b="1" dirty="0"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 smtClean="0"/>
              <a:t>Приоритетна оса 2</a:t>
            </a:r>
            <a:br>
              <a:rPr lang="x-none" dirty="0" smtClean="0"/>
            </a:br>
            <a:r>
              <a:rPr lang="x-none" sz="2400" dirty="0" smtClean="0"/>
              <a:t>Заштита животне средине и управљање</a:t>
            </a:r>
            <a:br>
              <a:rPr lang="x-none" sz="2400" dirty="0" smtClean="0"/>
            </a:br>
            <a:r>
              <a:rPr lang="x-none" sz="2400" dirty="0" smtClean="0"/>
              <a:t>ризиком</a:t>
            </a:r>
            <a:r>
              <a:rPr lang="x-none" sz="2400" dirty="0"/>
              <a:t/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179388" y="1628775"/>
            <a:ext cx="8785225" cy="4608513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r>
              <a:rPr lang="x-none" sz="2000" b="1" dirty="0">
                <a:solidFill>
                  <a:prstClr val="black"/>
                </a:solidFill>
              </a:rPr>
              <a:t>Тематска област 2: Управљање ризицима и припремљеност за реаговање у ванредним ситуацијама</a:t>
            </a:r>
          </a:p>
          <a:p>
            <a:pPr algn="just">
              <a:defRPr/>
            </a:pPr>
            <a:r>
              <a:rPr lang="ru-RU" sz="1600" dirty="0">
                <a:solidFill>
                  <a:prstClr val="black"/>
                </a:solidFill>
              </a:rPr>
              <a:t>Развој партнерстава и учествовање у иницијативама у вези са Дунавском стратегијом (Управљање дунавским коритом, иницијативе Међународне комисије за заштиту реке Дунав - </a:t>
            </a:r>
            <a:r>
              <a:rPr lang="en-US" sz="1600" dirty="0">
                <a:solidFill>
                  <a:prstClr val="black"/>
                </a:solidFill>
              </a:rPr>
              <a:t>ICPDR</a:t>
            </a:r>
            <a:r>
              <a:rPr lang="ru-RU" sz="1600" dirty="0">
                <a:solidFill>
                  <a:prstClr val="black"/>
                </a:solidFill>
              </a:rPr>
              <a:t>, Европски систем за упозоравање на поплаве, итд);</a:t>
            </a:r>
          </a:p>
          <a:p>
            <a:pPr algn="just">
              <a:defRPr/>
            </a:pPr>
            <a:r>
              <a:rPr lang="ru-RU" sz="1600" dirty="0">
                <a:solidFill>
                  <a:prstClr val="black"/>
                </a:solidFill>
              </a:rPr>
              <a:t>Успостављање и унапређење прекограничних веза у еколошком планирању, укључујући заједничко мапирање ризичних тачака, процену ризика и вежбе евалуације;</a:t>
            </a:r>
          </a:p>
          <a:p>
            <a:pPr algn="just">
              <a:defRPr/>
            </a:pPr>
            <a:r>
              <a:rPr lang="ru-RU" sz="1600" dirty="0">
                <a:solidFill>
                  <a:prstClr val="black"/>
                </a:solidFill>
              </a:rPr>
              <a:t>Приступачност података и интеграција управљачког приступа у националне и међународне мреже;</a:t>
            </a:r>
          </a:p>
          <a:p>
            <a:pPr algn="just">
              <a:defRPr/>
            </a:pPr>
            <a:r>
              <a:rPr lang="ru-RU" sz="1600" dirty="0">
                <a:solidFill>
                  <a:prstClr val="black"/>
                </a:solidFill>
              </a:rPr>
              <a:t>Успостављање мрежа и партнерстава за заједничке акције обуке у области управљања еколошким ванредним ситуацијама, извођење заједничке обуке и одржавање интероперабилности;</a:t>
            </a:r>
          </a:p>
          <a:p>
            <a:pPr algn="just">
              <a:defRPr/>
            </a:pPr>
            <a:r>
              <a:rPr lang="ru-RU" sz="1600" dirty="0">
                <a:solidFill>
                  <a:prstClr val="black"/>
                </a:solidFill>
              </a:rPr>
              <a:t>Заједничке акције посвећене припремању деце / младих како би могли да реагују у ванредним ситуацијама, између осталог школски кампови и </a:t>
            </a:r>
            <a:r>
              <a:rPr lang="ru-RU" sz="1600" dirty="0" smtClean="0">
                <a:solidFill>
                  <a:prstClr val="black"/>
                </a:solidFill>
              </a:rPr>
              <a:t>обуке;</a:t>
            </a:r>
            <a:endParaRPr lang="ru-RU" sz="1600" dirty="0">
              <a:solidFill>
                <a:prstClr val="black"/>
              </a:solidFill>
            </a:endParaRPr>
          </a:p>
          <a:p>
            <a:pPr algn="just">
              <a:defRPr/>
            </a:pPr>
            <a:r>
              <a:rPr lang="ru-RU" sz="1600" dirty="0">
                <a:solidFill>
                  <a:prstClr val="black"/>
                </a:solidFill>
              </a:rPr>
              <a:t>Улагање у инфраструктуру и опрему за управљање ризиком и приправност на ванредне </a:t>
            </a:r>
            <a:r>
              <a:rPr lang="ru-RU" sz="1600" dirty="0" smtClean="0">
                <a:solidFill>
                  <a:prstClr val="black"/>
                </a:solidFill>
              </a:rPr>
              <a:t>ситуације.</a:t>
            </a:r>
            <a:endParaRPr lang="ru-RU" sz="1600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 smtClean="0"/>
              <a:t>Приоритетна оса 3</a:t>
            </a:r>
            <a:br>
              <a:rPr lang="x-none" dirty="0" smtClean="0"/>
            </a:br>
            <a:r>
              <a:rPr lang="x-none" sz="2400" dirty="0" smtClean="0"/>
              <a:t>Одржива покретљивост и приступачност</a:t>
            </a:r>
            <a:r>
              <a:rPr lang="x-none" sz="2400" dirty="0"/>
              <a:t/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895850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endParaRPr lang="x-none" sz="2000" b="1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x-none" sz="2000" b="1" dirty="0" smtClean="0"/>
              <a:t>Тематска област 1: Покретљивост и транспортна инфраструктура и услуге</a:t>
            </a:r>
          </a:p>
          <a:p>
            <a:pPr>
              <a:defRPr/>
            </a:pPr>
            <a:r>
              <a:rPr lang="ru-RU" sz="1800" dirty="0"/>
              <a:t>Успостављање и унапређење прекограничних партнерстава за планирање физичке инфраструктуре; </a:t>
            </a:r>
            <a:endParaRPr lang="en-US" sz="1800" dirty="0"/>
          </a:p>
          <a:p>
            <a:pPr>
              <a:defRPr/>
            </a:pPr>
            <a:r>
              <a:rPr lang="ru-RU" sz="1800" dirty="0"/>
              <a:t>Заједничке студије за припремање улагања у прекограничну инфраструктуру, са нагласком на </a:t>
            </a:r>
            <a:r>
              <a:rPr lang="ru-RU" sz="1800" dirty="0" smtClean="0"/>
              <a:t>мултимодалним решењима;</a:t>
            </a:r>
          </a:p>
          <a:p>
            <a:pPr>
              <a:defRPr/>
            </a:pPr>
            <a:r>
              <a:rPr lang="ru-RU" sz="1800" dirty="0"/>
              <a:t>Изградња /обнова / проширење прекограничних прелазних тачака и одговарајуће путне </a:t>
            </a:r>
            <a:r>
              <a:rPr lang="ru-RU" sz="1800" dirty="0" smtClean="0"/>
              <a:t>инфраструктуре;</a:t>
            </a:r>
          </a:p>
          <a:p>
            <a:pPr>
              <a:defRPr/>
            </a:pPr>
            <a:r>
              <a:rPr lang="ru-RU" sz="1800" dirty="0"/>
              <a:t>Побољшање/убрзање процедура које су повезане са покретљивошћу лица и робе унутар програмског </a:t>
            </a:r>
            <a:r>
              <a:rPr lang="ru-RU" sz="1800" dirty="0" smtClean="0"/>
              <a:t>подручја;</a:t>
            </a:r>
          </a:p>
          <a:p>
            <a:pPr>
              <a:defRPr/>
            </a:pPr>
            <a:r>
              <a:rPr lang="ru-RU" sz="1800" dirty="0"/>
              <a:t>Изградња/ обнова / проширење прекограничних путева који повезују насеља дуж </a:t>
            </a:r>
            <a:r>
              <a:rPr lang="ru-RU" sz="1800" dirty="0" smtClean="0"/>
              <a:t>границе;</a:t>
            </a:r>
          </a:p>
          <a:p>
            <a:pPr>
              <a:defRPr/>
            </a:pPr>
            <a:r>
              <a:rPr lang="ru-RU" sz="1800" dirty="0"/>
              <a:t>Изградња/ обнова / проширење путева који представљају везу са националним/ међународним системима, као и економским локацијама од прекограничног интереса</a:t>
            </a:r>
            <a:r>
              <a:rPr lang="ru-RU" sz="1800" dirty="0" smtClean="0"/>
              <a:t>....</a:t>
            </a:r>
          </a:p>
          <a:p>
            <a:pPr>
              <a:defRPr/>
            </a:pP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 smtClean="0"/>
              <a:t>Приоритетна оса 3</a:t>
            </a:r>
            <a:br>
              <a:rPr lang="x-none" dirty="0" smtClean="0"/>
            </a:br>
            <a:r>
              <a:rPr lang="x-none" sz="2400" dirty="0" smtClean="0"/>
              <a:t>Одржива покретљивост и приступачност</a:t>
            </a:r>
            <a:r>
              <a:rPr lang="x-none" sz="2400" dirty="0"/>
              <a:t/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895850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r>
              <a:rPr lang="x-none" sz="2000" b="1" dirty="0">
                <a:solidFill>
                  <a:prstClr val="black"/>
                </a:solidFill>
              </a:rPr>
              <a:t>...наставак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x-none" sz="2000" b="1" dirty="0">
                <a:solidFill>
                  <a:prstClr val="black"/>
                </a:solidFill>
              </a:rPr>
              <a:t>Тематска област 1: Покретљивост и транспортна инфраструктура и </a:t>
            </a:r>
            <a:r>
              <a:rPr lang="x-none" sz="2000" b="1" dirty="0" smtClean="0">
                <a:solidFill>
                  <a:prstClr val="black"/>
                </a:solidFill>
              </a:rPr>
              <a:t>услуге</a:t>
            </a:r>
          </a:p>
          <a:p>
            <a:pPr marL="0" indent="0" algn="just">
              <a:buFont typeface="Arial" charset="0"/>
              <a:buNone/>
              <a:defRPr/>
            </a:pPr>
            <a:endParaRPr lang="x-none" sz="2000" b="1" dirty="0">
              <a:solidFill>
                <a:prstClr val="black"/>
              </a:solidFill>
            </a:endParaRPr>
          </a:p>
          <a:p>
            <a:pPr>
              <a:defRPr/>
            </a:pPr>
            <a:r>
              <a:rPr lang="ru-RU" sz="1800" dirty="0">
                <a:solidFill>
                  <a:prstClr val="black"/>
                </a:solidFill>
              </a:rPr>
              <a:t>Изградња, обнова/модернизација центара за информисање и промоцију прекограничне економске сарадње;</a:t>
            </a:r>
          </a:p>
          <a:p>
            <a:pPr>
              <a:defRPr/>
            </a:pPr>
            <a:r>
              <a:rPr lang="ru-RU" sz="1800" dirty="0">
                <a:solidFill>
                  <a:prstClr val="black"/>
                </a:solidFill>
              </a:rPr>
              <a:t>Развој и имплементација интегрисаних и еколошких прекограничних саобраћајних веза;</a:t>
            </a:r>
          </a:p>
          <a:p>
            <a:pPr>
              <a:defRPr/>
            </a:pPr>
            <a:r>
              <a:rPr lang="ru-RU" sz="1800" dirty="0">
                <a:solidFill>
                  <a:prstClr val="black"/>
                </a:solidFill>
              </a:rPr>
              <a:t>Стварање или модернизација прекограничних логистичких објеката / центара;</a:t>
            </a:r>
          </a:p>
          <a:p>
            <a:pPr>
              <a:defRPr/>
            </a:pPr>
            <a:r>
              <a:rPr lang="ru-RU" sz="1800" dirty="0">
                <a:solidFill>
                  <a:prstClr val="black"/>
                </a:solidFill>
              </a:rPr>
              <a:t>Развој међумодалних саобраћајних услуга унутар прихватљивог подручја;</a:t>
            </a:r>
          </a:p>
          <a:p>
            <a:pPr>
              <a:defRPr/>
            </a:pPr>
            <a:r>
              <a:rPr lang="ru-RU" sz="1800" dirty="0">
                <a:solidFill>
                  <a:prstClr val="black"/>
                </a:solidFill>
              </a:rPr>
              <a:t>Развој саобраћаја на Дунаву и другим рекама унутар прихватљивог подручја, укључујући улагања у инфраструктуру и куповину опреме за луке;</a:t>
            </a:r>
          </a:p>
          <a:p>
            <a:pPr>
              <a:defRPr/>
            </a:pPr>
            <a:r>
              <a:rPr lang="ru-RU" sz="1800" dirty="0">
                <a:solidFill>
                  <a:prstClr val="black"/>
                </a:solidFill>
              </a:rPr>
              <a:t>Изградња / обнова / проширење путне инфраструктуре и прекограничних прелазних тачака.</a:t>
            </a:r>
          </a:p>
          <a:p>
            <a:pPr marL="0" indent="0" algn="just">
              <a:buFont typeface="Arial" charset="0"/>
              <a:buNone/>
              <a:defRPr/>
            </a:pPr>
            <a:endParaRPr lang="x-none" sz="2000" b="1" dirty="0" smtClean="0"/>
          </a:p>
          <a:p>
            <a:pPr>
              <a:defRPr/>
            </a:pP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 smtClean="0"/>
              <a:t>Приоритетна оса 3</a:t>
            </a:r>
            <a:br>
              <a:rPr lang="x-none" dirty="0" smtClean="0"/>
            </a:br>
            <a:r>
              <a:rPr lang="x-none" sz="2400" dirty="0" smtClean="0"/>
              <a:t>Одржива покретљивост и приступачност</a:t>
            </a:r>
            <a:r>
              <a:rPr lang="x-none" sz="2400" dirty="0"/>
              <a:t/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895850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endParaRPr lang="x-none" sz="2000" b="1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x-none" sz="2000" b="1" dirty="0">
                <a:solidFill>
                  <a:prstClr val="black"/>
                </a:solidFill>
              </a:rPr>
              <a:t>Тематска област 2: Инфраструктура за пружање јавних </a:t>
            </a:r>
            <a:r>
              <a:rPr lang="x-none" sz="2000" b="1" dirty="0" smtClean="0">
                <a:solidFill>
                  <a:prstClr val="black"/>
                </a:solidFill>
              </a:rPr>
              <a:t>услуга</a:t>
            </a:r>
          </a:p>
          <a:p>
            <a:pPr marL="0" indent="0" algn="just">
              <a:buFont typeface="Arial" charset="0"/>
              <a:buNone/>
              <a:defRPr/>
            </a:pPr>
            <a:endParaRPr lang="x-none" sz="2000" b="1" dirty="0">
              <a:solidFill>
                <a:prstClr val="black"/>
              </a:solidFill>
            </a:endParaRPr>
          </a:p>
          <a:p>
            <a:pPr algn="just">
              <a:defRPr/>
            </a:pPr>
            <a:r>
              <a:rPr lang="ru-RU" sz="1800" dirty="0">
                <a:solidFill>
                  <a:prstClr val="black"/>
                </a:solidFill>
              </a:rPr>
              <a:t>Успостављање прекограничних оквира, платфоми и мрежа за размену искустава и препознавање потреба у области пружања јавних услуга; </a:t>
            </a:r>
          </a:p>
          <a:p>
            <a:pPr algn="just">
              <a:defRPr/>
            </a:pPr>
            <a:r>
              <a:rPr lang="ru-RU" sz="1800" dirty="0">
                <a:solidFill>
                  <a:prstClr val="black"/>
                </a:solidFill>
              </a:rPr>
              <a:t>Развој и имплементација локално прилагођених решења за инвестиције у комуналну инфраструктуру (на пр. пречишћавање воде малих размера, приступ ИКТ, обновљива енергија);</a:t>
            </a:r>
          </a:p>
          <a:p>
            <a:pPr algn="just">
              <a:defRPr/>
            </a:pPr>
            <a:r>
              <a:rPr lang="ru-RU" sz="1800" dirty="0">
                <a:solidFill>
                  <a:prstClr val="black"/>
                </a:solidFill>
              </a:rPr>
              <a:t>Стварање неопходне Интернет инфраструктуре за мреже за прекограничну сарадњу;</a:t>
            </a:r>
          </a:p>
          <a:p>
            <a:pPr algn="just">
              <a:defRPr/>
            </a:pPr>
            <a:r>
              <a:rPr lang="ru-RU" sz="1800" dirty="0">
                <a:solidFill>
                  <a:prstClr val="black"/>
                </a:solidFill>
              </a:rPr>
              <a:t>Студије за боље коришћење ресурса у области унапређења  јавних/комуналних услуга;</a:t>
            </a:r>
          </a:p>
          <a:p>
            <a:pPr algn="just">
              <a:defRPr/>
            </a:pPr>
            <a:r>
              <a:rPr lang="ru-RU" sz="1800" dirty="0">
                <a:solidFill>
                  <a:prstClr val="black"/>
                </a:solidFill>
              </a:rPr>
              <a:t>Сарадња међу организацијама за јавне услуге</a:t>
            </a:r>
            <a:r>
              <a:rPr lang="x-none" sz="1800" b="1" dirty="0">
                <a:solidFill>
                  <a:prstClr val="black"/>
                </a:solidFill>
              </a:rPr>
              <a:t>.</a:t>
            </a:r>
            <a:endParaRPr lang="en-US" sz="1800" dirty="0">
              <a:solidFill>
                <a:prstClr val="black"/>
              </a:solidFill>
            </a:endParaRPr>
          </a:p>
          <a:p>
            <a:pPr marL="0" indent="0" algn="just">
              <a:buFont typeface="Arial" charset="0"/>
              <a:buNone/>
              <a:defRPr/>
            </a:pPr>
            <a:endParaRPr lang="ru-RU" sz="1800" dirty="0" smtClean="0"/>
          </a:p>
          <a:p>
            <a:pPr>
              <a:defRPr/>
            </a:pPr>
            <a:endParaRPr lang="ru-R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 smtClean="0"/>
              <a:t>Приоритетна оса 4</a:t>
            </a:r>
            <a:br>
              <a:rPr lang="x-none" dirty="0" smtClean="0"/>
            </a:br>
            <a:r>
              <a:rPr lang="x-none" sz="2400" dirty="0"/>
              <a:t>Атрактивност за туристе за одрживи туризам</a:t>
            </a:r>
            <a:r>
              <a:rPr lang="ro-RO" sz="2400" dirty="0"/>
              <a:t/>
            </a:r>
            <a:br>
              <a:rPr lang="ro-RO" sz="2400" dirty="0"/>
            </a:br>
            <a:r>
              <a:rPr lang="x-none" sz="2400" dirty="0"/>
              <a:t/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895850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endParaRPr lang="x-none" sz="2000" b="1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x-none" sz="2000" b="1" dirty="0" smtClean="0"/>
              <a:t>Тематска област 1: Инвестирање у раст локалног туристичког умрежавања и промоцију иновативних туристичких активности</a:t>
            </a:r>
          </a:p>
          <a:p>
            <a:pPr algn="just">
              <a:defRPr/>
            </a:pPr>
            <a:r>
              <a:rPr lang="ru-RU" sz="1800" dirty="0" smtClean="0"/>
              <a:t>Размена знања и примера добре праксе, умрежавање и развој иновација за заштиту природне и културне баштине и одрживог туризма;</a:t>
            </a:r>
          </a:p>
          <a:p>
            <a:pPr algn="just">
              <a:defRPr/>
            </a:pPr>
            <a:r>
              <a:rPr lang="ru-RU" sz="1800" dirty="0" smtClean="0"/>
              <a:t>Развој прекограничног регионалног имиџа, бренда и заједничких маркетиншких иницијатива;</a:t>
            </a:r>
          </a:p>
          <a:p>
            <a:pPr algn="just">
              <a:defRPr/>
            </a:pPr>
            <a:r>
              <a:rPr lang="ru-RU" sz="1800" dirty="0" smtClean="0"/>
              <a:t>Развој прекограничних туристичких производа (нпр. манастири, баштина Старог Рима, винске стазе итд) и интегрисаних туристичких услуга;</a:t>
            </a:r>
          </a:p>
          <a:p>
            <a:pPr algn="just">
              <a:defRPr/>
            </a:pPr>
            <a:r>
              <a:rPr lang="ru-RU" sz="1800" dirty="0" smtClean="0"/>
              <a:t>Заједничко спровођење акција евидентирања и подстицања традиционалних културних вредности (музика, језик, фолклор итд), укључујући заједничка културна догађања као што су фестивали, конференције итд;</a:t>
            </a:r>
          </a:p>
          <a:p>
            <a:pPr algn="just">
              <a:defRPr/>
            </a:pPr>
            <a:r>
              <a:rPr lang="ru-RU" sz="1800" dirty="0"/>
              <a:t>Изградња/ обнова / проширење инфраструктуре и приступ туристичким атракцијама, на пр. туристички путеви унутар и до туристичких подручја, пешачке и бициклистичке стазе, објекти за авантуристички </a:t>
            </a:r>
            <a:r>
              <a:rPr lang="ru-RU" sz="1800" dirty="0" smtClean="0"/>
              <a:t>туризам; .......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 smtClean="0"/>
              <a:t>Приоритетна оса 4</a:t>
            </a:r>
            <a:br>
              <a:rPr lang="x-none" dirty="0" smtClean="0"/>
            </a:br>
            <a:r>
              <a:rPr lang="x-none" sz="2400" dirty="0"/>
              <a:t>Атрактивност за туристе за одрживи туризам</a:t>
            </a:r>
            <a:r>
              <a:rPr lang="ro-RO" sz="2400" dirty="0"/>
              <a:t/>
            </a:r>
            <a:br>
              <a:rPr lang="ro-RO" sz="2400" dirty="0"/>
            </a:br>
            <a:r>
              <a:rPr lang="x-none" sz="2400" dirty="0"/>
              <a:t/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895850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r>
              <a:rPr lang="x-none" sz="2000" b="1" dirty="0" smtClean="0"/>
              <a:t>...наставак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x-none" sz="2000" b="1" dirty="0" smtClean="0"/>
              <a:t>Тематска област 1: Инвестирање у раст локалног туристичког умрежавања и промоцију иновативних туристичких активности</a:t>
            </a:r>
          </a:p>
          <a:p>
            <a:pPr marL="0" indent="0" algn="just">
              <a:buFont typeface="Arial" charset="0"/>
              <a:buNone/>
              <a:defRPr/>
            </a:pPr>
            <a:endParaRPr lang="x-none" sz="2000" b="1" dirty="0" smtClean="0"/>
          </a:p>
          <a:p>
            <a:pPr algn="just">
              <a:defRPr/>
            </a:pPr>
            <a:r>
              <a:rPr lang="ru-RU" sz="1800" dirty="0"/>
              <a:t>Инвестирање у прекограничну инфраструктуру и туристичке услуге (туристички центри, центри за добродошлицу, инфо-пунктови, сервисни центри у туристичком сектору</a:t>
            </a:r>
            <a:r>
              <a:rPr lang="ru-RU" sz="1800" dirty="0" smtClean="0"/>
              <a:t>);</a:t>
            </a:r>
          </a:p>
          <a:p>
            <a:pPr algn="just">
              <a:defRPr/>
            </a:pPr>
            <a:r>
              <a:rPr lang="ru-RU" sz="1800" dirty="0"/>
              <a:t>Развој и обнова специфичних туристичких стаза, укључујући инсталацију знакова на путу и двојезичних натписа са информацијама за </a:t>
            </a:r>
            <a:r>
              <a:rPr lang="ru-RU" sz="1800" dirty="0" smtClean="0"/>
              <a:t>туристе;</a:t>
            </a:r>
          </a:p>
          <a:p>
            <a:pPr algn="just">
              <a:defRPr/>
            </a:pPr>
            <a:r>
              <a:rPr lang="ru-RU" sz="1800" dirty="0"/>
              <a:t>Инвестиције у надоградњу и обнову природних и културних локација (нпр. религиозних споменика, традиционалних зграда и насеља, историјских и археолошких локација, итд</a:t>
            </a:r>
            <a:r>
              <a:rPr lang="ru-RU" sz="1800" dirty="0" smtClean="0"/>
              <a:t>);</a:t>
            </a:r>
          </a:p>
          <a:p>
            <a:pPr algn="just">
              <a:defRPr/>
            </a:pPr>
            <a:r>
              <a:rPr lang="ru-RU" sz="1800" dirty="0"/>
              <a:t>Развој тј. модернизација инфраструктуре туристичких атракција.</a:t>
            </a:r>
            <a:endParaRPr lang="ru-RU" sz="1800" dirty="0" smtClean="0"/>
          </a:p>
          <a:p>
            <a:pPr algn="just">
              <a:defRPr/>
            </a:pPr>
            <a:endParaRPr lang="x-none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 smtClean="0"/>
              <a:t>Приоритетна оса 4</a:t>
            </a:r>
            <a:br>
              <a:rPr lang="x-none" dirty="0" smtClean="0"/>
            </a:br>
            <a:r>
              <a:rPr lang="x-none" sz="2400" dirty="0"/>
              <a:t>Атрактивност за туристе за одрживи туризам</a:t>
            </a:r>
            <a:r>
              <a:rPr lang="ro-RO" sz="2400" dirty="0"/>
              <a:t/>
            </a:r>
            <a:br>
              <a:rPr lang="ro-RO" sz="2400" dirty="0"/>
            </a:br>
            <a:r>
              <a:rPr lang="x-none" sz="2400" dirty="0"/>
              <a:t/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895850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endParaRPr lang="x-none" sz="2000" b="1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x-none" sz="2000" b="1" dirty="0" smtClean="0"/>
              <a:t>Тематска област 2: Иницијативе за изградњу капацитета за унапређење квалитета и иновација у туристичким услугама и производима</a:t>
            </a:r>
          </a:p>
          <a:p>
            <a:pPr marL="0" indent="0" algn="just">
              <a:buFont typeface="Arial" charset="0"/>
              <a:buNone/>
              <a:defRPr/>
            </a:pPr>
            <a:endParaRPr lang="x-none" sz="2000" b="1" dirty="0" smtClean="0"/>
          </a:p>
          <a:p>
            <a:pPr algn="just">
              <a:defRPr/>
            </a:pPr>
            <a:r>
              <a:rPr lang="ru-RU" sz="1800" dirty="0"/>
              <a:t>Успостављање </a:t>
            </a:r>
            <a:r>
              <a:rPr lang="ru-RU" sz="1800" dirty="0" smtClean="0"/>
              <a:t>партнерстава </a:t>
            </a:r>
            <a:r>
              <a:rPr lang="ru-RU" sz="1800" dirty="0"/>
              <a:t>за истраживање и студије о природној и културној </a:t>
            </a:r>
            <a:r>
              <a:rPr lang="ru-RU" sz="1800" dirty="0" smtClean="0"/>
              <a:t>баштини;</a:t>
            </a:r>
          </a:p>
          <a:p>
            <a:pPr algn="just">
              <a:defRPr/>
            </a:pPr>
            <a:r>
              <a:rPr lang="ru-RU" sz="1800" dirty="0"/>
              <a:t>Подршка стварању заједничког бренда и подизању стандарда квалитета понуђених </a:t>
            </a:r>
            <a:r>
              <a:rPr lang="ru-RU" sz="1800" dirty="0" smtClean="0"/>
              <a:t>услуга;</a:t>
            </a:r>
          </a:p>
          <a:p>
            <a:pPr algn="just">
              <a:defRPr/>
            </a:pPr>
            <a:r>
              <a:rPr lang="ru-RU" sz="1800" dirty="0"/>
              <a:t>Подршка развоју прекограничне туристичке </a:t>
            </a:r>
            <a:r>
              <a:rPr lang="ru-RU" sz="1800" dirty="0" smtClean="0"/>
              <a:t>понуде;</a:t>
            </a:r>
          </a:p>
          <a:p>
            <a:pPr algn="just">
              <a:defRPr/>
            </a:pPr>
            <a:r>
              <a:rPr lang="ru-RU" sz="1800" dirty="0"/>
              <a:t>Обуке за побољшање туристичких </a:t>
            </a:r>
            <a:r>
              <a:rPr lang="ru-RU" sz="1800" dirty="0" smtClean="0"/>
              <a:t>услуга;</a:t>
            </a:r>
          </a:p>
          <a:p>
            <a:pPr algn="just">
              <a:defRPr/>
            </a:pPr>
            <a:r>
              <a:rPr lang="ru-RU" sz="1800" dirty="0"/>
              <a:t>Стратегије, размена искустава у туристичком </a:t>
            </a:r>
            <a:r>
              <a:rPr lang="ru-RU" sz="1800" dirty="0" smtClean="0"/>
              <a:t>сектору.</a:t>
            </a:r>
            <a:endParaRPr lang="en-US" sz="1800" dirty="0"/>
          </a:p>
          <a:p>
            <a:pPr marL="0" indent="0" algn="just">
              <a:buFont typeface="Arial" charset="0"/>
              <a:buNone/>
              <a:defRPr/>
            </a:pPr>
            <a:endParaRPr lang="ru-RU" sz="1800" dirty="0" smtClean="0"/>
          </a:p>
          <a:p>
            <a:pPr algn="just">
              <a:defRPr/>
            </a:pPr>
            <a:endParaRPr lang="x-none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 smtClean="0"/>
              <a:t>Стратешки пројекти</a:t>
            </a:r>
            <a:br>
              <a:rPr lang="x-none" dirty="0" smtClean="0"/>
            </a:br>
            <a:r>
              <a:rPr lang="ro-RO" sz="2400" dirty="0"/>
              <a:t/>
            </a:r>
            <a:br>
              <a:rPr lang="ro-RO" sz="2400" dirty="0"/>
            </a:br>
            <a:r>
              <a:rPr lang="x-none" sz="2400" dirty="0"/>
              <a:t/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895850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endParaRPr lang="x-none" sz="2000" b="1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ru-RU" sz="2000" dirty="0" smtClean="0"/>
              <a:t>- 30% опредељених ИПА средстава</a:t>
            </a:r>
          </a:p>
          <a:p>
            <a:pPr marL="0" indent="0" algn="just">
              <a:buFont typeface="Arial" charset="0"/>
              <a:buNone/>
              <a:defRPr/>
            </a:pPr>
            <a:endParaRPr lang="ru-RU" sz="2000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ru-RU" sz="2000" dirty="0" smtClean="0"/>
              <a:t>Оквирни критеријуми:</a:t>
            </a:r>
          </a:p>
          <a:p>
            <a:pPr>
              <a:defRPr/>
            </a:pPr>
            <a:r>
              <a:rPr lang="x-none" sz="2000" dirty="0" smtClean="0"/>
              <a:t>Да предиђени специфични циљеви могу бити оставрени само путем укључивања великог броја партнера/чинилаца са обе стране границе;</a:t>
            </a:r>
            <a:r>
              <a:rPr lang="en-GB" sz="2000" dirty="0" smtClean="0"/>
              <a:t> </a:t>
            </a:r>
            <a:endParaRPr lang="en-US" sz="2000" dirty="0"/>
          </a:p>
          <a:p>
            <a:pPr>
              <a:defRPr/>
            </a:pPr>
            <a:r>
              <a:rPr lang="x-none" sz="2000" dirty="0" smtClean="0"/>
              <a:t>Да су финансијски захтевнији него „обични пројекти“ али пропорционално релевантности предвиђених циљева и резултата;</a:t>
            </a:r>
            <a:r>
              <a:rPr lang="en-GB" sz="2000" dirty="0" smtClean="0"/>
              <a:t> </a:t>
            </a:r>
            <a:endParaRPr lang="en-US" sz="2000" dirty="0"/>
          </a:p>
          <a:p>
            <a:pPr>
              <a:defRPr/>
            </a:pPr>
            <a:r>
              <a:rPr lang="x-none" sz="2000" dirty="0" smtClean="0"/>
              <a:t>Да производе дуготрајне, одрживе резултате кроз будуће активности јавних или приватних чинилаца и/или кроз јавне финансије и људске ресурсе</a:t>
            </a:r>
            <a:r>
              <a:rPr lang="en-GB" sz="2000" dirty="0" smtClean="0"/>
              <a:t>;</a:t>
            </a:r>
            <a:endParaRPr lang="en-US" sz="2000" dirty="0"/>
          </a:p>
          <a:p>
            <a:pPr>
              <a:defRPr/>
            </a:pPr>
            <a:r>
              <a:rPr lang="x-none" sz="2000" dirty="0" smtClean="0"/>
              <a:t>Да промовшу сталну сарадњу у области социјалне и културне инклузије.</a:t>
            </a:r>
            <a:r>
              <a:rPr lang="en-GB" sz="2000" dirty="0" smtClean="0"/>
              <a:t> </a:t>
            </a:r>
            <a:endParaRPr lang="x-none" sz="2000" dirty="0" smtClean="0"/>
          </a:p>
          <a:p>
            <a:pPr marL="0" indent="0">
              <a:buFont typeface="Arial" charset="0"/>
              <a:buNone/>
              <a:defRPr/>
            </a:pPr>
            <a:endParaRPr lang="x-none" sz="2000" dirty="0"/>
          </a:p>
          <a:p>
            <a:pPr marL="0" indent="0">
              <a:buFont typeface="Arial" charset="0"/>
              <a:buNone/>
              <a:defRPr/>
            </a:pPr>
            <a:endParaRPr lang="ru-RU" sz="1800" dirty="0" smtClean="0"/>
          </a:p>
          <a:p>
            <a:pPr algn="just">
              <a:defRPr/>
            </a:pPr>
            <a:endParaRPr lang="x-none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/>
              <a:t>Укупна финансијска издвајања</a:t>
            </a:r>
            <a:endParaRPr lang="en-US" dirty="0"/>
          </a:p>
        </p:txBody>
      </p:sp>
      <p:graphicFrame>
        <p:nvGraphicFramePr>
          <p:cNvPr id="3" name="Content Placeholder 10"/>
          <p:cNvGraphicFramePr>
            <a:graphicFrameLocks noGrp="1"/>
          </p:cNvGraphicFramePr>
          <p:nvPr>
            <p:ph idx="1"/>
          </p:nvPr>
        </p:nvGraphicFramePr>
        <p:xfrm>
          <a:off x="539750" y="1557338"/>
          <a:ext cx="7993063" cy="4510087"/>
        </p:xfrm>
        <a:graphic>
          <a:graphicData uri="http://schemas.openxmlformats.org/drawingml/2006/table">
            <a:tbl>
              <a:tblPr/>
              <a:tblGrid>
                <a:gridCol w="1806575"/>
                <a:gridCol w="1452563"/>
                <a:gridCol w="1317625"/>
                <a:gridCol w="1524000"/>
                <a:gridCol w="1892300"/>
              </a:tblGrid>
              <a:tr h="995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Приоритетна оса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487"/>
                        </a:solidFill>
                        <a:effectLst/>
                        <a:latin typeface="Frutiger Roman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Подршка Уније (a)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487"/>
                        </a:solidFill>
                        <a:effectLst/>
                        <a:latin typeface="Frutiger Roman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Средства суфинансирања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) 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487"/>
                        </a:solidFill>
                        <a:effectLst/>
                        <a:latin typeface="Frutiger Roman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Укупна средства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) = (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) + (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b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)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487"/>
                        </a:solidFill>
                        <a:effectLst/>
                        <a:latin typeface="Frutiger Roman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Степен суфинансирања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0">
                        <a:lnSpc>
                          <a:spcPts val="14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f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) = (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a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)/(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e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)  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6487"/>
                        </a:solidFill>
                        <a:effectLst/>
                        <a:latin typeface="Frutiger Roman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 1 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(20,64%)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15.460.624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2.728.344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18.188.968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85,00%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 2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(24%)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17.977.500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3.172.500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21.150.000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85,00%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 3 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(24%)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17.977.500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3.172.500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21.150.000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85,00%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 4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(21,36%)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16.000.000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2.823.529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18.823.529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85,00%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 5 Техничка помоћ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7.490.624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1.321.875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8.812.499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85,00%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120775">
                <a:tc>
                  <a:txBody>
                    <a:bodyPr/>
                    <a:lstStyle/>
                    <a:p>
                      <a:pPr marL="20638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УКУПНО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74.906.248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13.218.750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88.124.998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85.00%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 smtClean="0"/>
              <a:t>Могући предлагачи пројеката</a:t>
            </a:r>
            <a:br>
              <a:rPr lang="x-none" dirty="0" smtClean="0"/>
            </a:br>
            <a:r>
              <a:rPr lang="ro-RO" sz="2400" dirty="0"/>
              <a:t/>
            </a:r>
            <a:br>
              <a:rPr lang="ro-RO" sz="2400" dirty="0"/>
            </a:br>
            <a:r>
              <a:rPr lang="x-none" sz="2400" dirty="0"/>
              <a:t/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25602" name="Content Placeholder 1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895850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endParaRPr lang="en-US" sz="2000" b="1" smtClean="0"/>
          </a:p>
          <a:p>
            <a:pPr marL="0" indent="0">
              <a:buFontTx/>
              <a:buChar char="-"/>
            </a:pPr>
            <a:r>
              <a:rPr lang="en-US" sz="2000" smtClean="0"/>
              <a:t>Регионални и локални органи власти (окружна већа, локална већа, општине) и друге јавне институције</a:t>
            </a:r>
          </a:p>
          <a:p>
            <a:pPr marL="0" indent="0">
              <a:buFontTx/>
              <a:buChar char="-"/>
            </a:pPr>
            <a:r>
              <a:rPr lang="en-US" sz="2000" smtClean="0"/>
              <a:t>Локалне канцеларије/испоставе националних / регионални</a:t>
            </a:r>
            <a:r>
              <a:rPr lang="sr-Cyrl-CS" sz="2000" smtClean="0"/>
              <a:t>х</a:t>
            </a:r>
            <a:r>
              <a:rPr lang="en-US" sz="2000" smtClean="0"/>
              <a:t> јавних институција или органа које су регистроване и послују на програмском подручју</a:t>
            </a:r>
          </a:p>
          <a:p>
            <a:pPr marL="0" indent="0">
              <a:buFontTx/>
              <a:buChar char="-"/>
            </a:pPr>
            <a:r>
              <a:rPr lang="en-US" sz="2000" smtClean="0"/>
              <a:t>Здравствене институције</a:t>
            </a:r>
          </a:p>
          <a:p>
            <a:pPr marL="0" indent="0">
              <a:buFontTx/>
              <a:buChar char="-"/>
            </a:pPr>
            <a:r>
              <a:rPr lang="en-US" sz="2000" smtClean="0"/>
              <a:t>Образовне институције</a:t>
            </a:r>
          </a:p>
          <a:p>
            <a:pPr marL="0" indent="0">
              <a:buFontTx/>
              <a:buChar char="-"/>
            </a:pPr>
            <a:r>
              <a:rPr lang="en-US" sz="2000" smtClean="0"/>
              <a:t>Невладине организације</a:t>
            </a:r>
          </a:p>
          <a:p>
            <a:pPr marL="0" indent="0">
              <a:buFontTx/>
              <a:buChar char="-"/>
            </a:pPr>
            <a:r>
              <a:rPr lang="en-US" sz="2000" smtClean="0"/>
              <a:t>Верске организације регистроване према националном законодавству</a:t>
            </a:r>
          </a:p>
          <a:p>
            <a:pPr marL="0" indent="0">
              <a:buFontTx/>
              <a:buChar char="-"/>
            </a:pPr>
            <a:r>
              <a:rPr lang="en-US" sz="2000" smtClean="0"/>
              <a:t>Привредне коморе</a:t>
            </a:r>
          </a:p>
          <a:p>
            <a:pPr marL="0" indent="0">
              <a:buFontTx/>
              <a:buChar char="-"/>
            </a:pPr>
            <a:r>
              <a:rPr lang="en-US" sz="2000" smtClean="0"/>
              <a:t>Музеји, спортске, туристичке и друге сличне организације </a:t>
            </a:r>
          </a:p>
          <a:p>
            <a:pPr marL="0" indent="0">
              <a:buFont typeface="Arial" charset="0"/>
              <a:buNone/>
            </a:pPr>
            <a:endParaRPr lang="ru-RU" sz="1800" smtClean="0"/>
          </a:p>
          <a:p>
            <a:pPr marL="0" indent="0" algn="just"/>
            <a:endParaRPr lang="en-US" sz="1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/>
              <a:t>Прихватљиво географско подручје</a:t>
            </a:r>
            <a:endParaRPr lang="en-US" dirty="0"/>
          </a:p>
        </p:txBody>
      </p:sp>
      <p:sp>
        <p:nvSpPr>
          <p:cNvPr id="8194" name="Content Placeholder 7"/>
          <p:cNvSpPr>
            <a:spLocks noGrp="1"/>
          </p:cNvSpPr>
          <p:nvPr>
            <p:ph idx="1"/>
          </p:nvPr>
        </p:nvSpPr>
        <p:spPr>
          <a:xfrm>
            <a:off x="395288" y="1412875"/>
            <a:ext cx="8569325" cy="4824413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ru-RU" sz="2000" smtClean="0"/>
              <a:t>Укупна површина је 40.596 квадратних километара (53,1% у Румунији и 46,9% у Србији).</a:t>
            </a:r>
            <a:r>
              <a:rPr lang="en-US" sz="2000" smtClean="0"/>
              <a:t> Дужина границе је 546 км од чега је 290 км Дунав.</a:t>
            </a:r>
          </a:p>
          <a:p>
            <a:pPr marL="0" indent="0" algn="just">
              <a:buFont typeface="Arial" charset="0"/>
              <a:buNone/>
            </a:pPr>
            <a:endParaRPr lang="en-US" sz="2000" smtClean="0"/>
          </a:p>
          <a:p>
            <a:pPr marL="0" indent="0" algn="just">
              <a:buFont typeface="Arial" charset="0"/>
              <a:buNone/>
            </a:pPr>
            <a:r>
              <a:rPr lang="en-US" sz="2000" b="1" smtClean="0"/>
              <a:t>У Румунији </a:t>
            </a:r>
            <a:r>
              <a:rPr lang="en-US" sz="2000" smtClean="0"/>
              <a:t>жупаније:</a:t>
            </a:r>
          </a:p>
          <a:p>
            <a:pPr marL="0" indent="0" algn="just">
              <a:buFont typeface="Arial" charset="0"/>
              <a:buNone/>
            </a:pPr>
            <a:r>
              <a:rPr lang="en-US" sz="2000" smtClean="0"/>
              <a:t>Тимиш, Караш-северин и Мехединци.</a:t>
            </a:r>
          </a:p>
          <a:p>
            <a:pPr marL="0" indent="0" algn="just">
              <a:buFont typeface="Arial" charset="0"/>
              <a:buNone/>
            </a:pPr>
            <a:endParaRPr lang="en-US" sz="2000" smtClean="0"/>
          </a:p>
          <a:p>
            <a:pPr marL="0" indent="0" algn="just">
              <a:buFont typeface="Arial" charset="0"/>
              <a:buNone/>
            </a:pPr>
            <a:r>
              <a:rPr lang="en-US" sz="2000" b="1" smtClean="0"/>
              <a:t>У Србији </a:t>
            </a:r>
            <a:r>
              <a:rPr lang="en-US" sz="2000" smtClean="0"/>
              <a:t>окрузи:</a:t>
            </a:r>
          </a:p>
          <a:p>
            <a:pPr marL="0" indent="0" algn="just">
              <a:buFont typeface="Arial" charset="0"/>
              <a:buNone/>
            </a:pPr>
            <a:r>
              <a:rPr lang="en-US" sz="2000" smtClean="0"/>
              <a:t>Севернобанатски, Средњебанатски, Јужнобанатски, Подунавски, Браничевски и Борски.</a:t>
            </a:r>
            <a:r>
              <a:rPr lang="en-US" sz="2400" smtClean="0"/>
              <a:t> </a:t>
            </a:r>
          </a:p>
          <a:p>
            <a:pPr marL="0" indent="0" algn="just">
              <a:buFont typeface="Arial" charset="0"/>
              <a:buNone/>
            </a:pPr>
            <a:endParaRPr lang="en-US" sz="2000" smtClean="0"/>
          </a:p>
          <a:p>
            <a:pPr marL="0" indent="0" algn="just">
              <a:buFont typeface="Arial" charset="0"/>
              <a:buNone/>
            </a:pPr>
            <a:r>
              <a:rPr lang="en-US" sz="2000" smtClean="0"/>
              <a:t>У новом програмском периоду подручје обухваћено Програмом у Румунији је остало исто, док је у Србији проширено на територију Подунавског округа.</a:t>
            </a:r>
          </a:p>
          <a:p>
            <a:pPr marL="0" indent="0" algn="just">
              <a:buFont typeface="Arial" charset="0"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 smtClean="0"/>
              <a:t>Критеријуми сарадње</a:t>
            </a:r>
            <a:br>
              <a:rPr lang="x-none" dirty="0" smtClean="0"/>
            </a:br>
            <a:r>
              <a:rPr lang="ro-RO" sz="2400" dirty="0"/>
              <a:t/>
            </a:r>
            <a:br>
              <a:rPr lang="ro-RO" sz="2400" dirty="0"/>
            </a:br>
            <a:r>
              <a:rPr lang="x-none" sz="2400" dirty="0"/>
              <a:t/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26626" name="Content Placeholder 1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895850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endParaRPr lang="en-US" sz="2000" b="1" smtClean="0"/>
          </a:p>
          <a:p>
            <a:pPr marL="0" indent="0">
              <a:buFont typeface="Arial" charset="0"/>
              <a:buNone/>
            </a:pPr>
            <a:endParaRPr lang="ru-RU" sz="1800" smtClean="0"/>
          </a:p>
          <a:p>
            <a:pPr marL="0" indent="0" algn="just">
              <a:buFont typeface="Arial" charset="0"/>
              <a:buNone/>
            </a:pPr>
            <a:r>
              <a:rPr lang="en-US" sz="2000" b="1" smtClean="0"/>
              <a:t>Сви пројекти треба да покажу директан прекогранични ефекат који подразумева поштовање најмање три од четири критеријума сарадње, при чему су заједнич</a:t>
            </a:r>
            <a:r>
              <a:rPr lang="sr-Cyrl-CS" sz="2000" b="1" smtClean="0"/>
              <a:t>к</a:t>
            </a:r>
            <a:r>
              <a:rPr lang="en-US" sz="2000" b="1" smtClean="0"/>
              <a:t>а припрема и заједничка имплементација обавезни (</a:t>
            </a:r>
            <a:r>
              <a:rPr lang="en-GB" sz="2000" b="1" i="1" smtClean="0"/>
              <a:t>art. 39, para.3 of the IPA Implementing Regulation). </a:t>
            </a:r>
            <a:endParaRPr lang="en-US" sz="2000" b="1" i="1" smtClean="0"/>
          </a:p>
          <a:p>
            <a:pPr marL="0" indent="0" algn="just">
              <a:buFont typeface="Arial" charset="0"/>
              <a:buNone/>
            </a:pPr>
            <a:endParaRPr lang="en-US" sz="2000" b="1" smtClean="0"/>
          </a:p>
          <a:p>
            <a:pPr marL="0" indent="0" algn="just"/>
            <a:r>
              <a:rPr lang="en-US" sz="2000" b="1" smtClean="0"/>
              <a:t>Заједничка припрема пројекта</a:t>
            </a:r>
          </a:p>
          <a:p>
            <a:pPr marL="0" indent="0" algn="just"/>
            <a:r>
              <a:rPr lang="en-US" sz="2000" b="1" smtClean="0"/>
              <a:t>Заједничка реализација </a:t>
            </a:r>
          </a:p>
          <a:p>
            <a:pPr marL="0" indent="0" algn="just"/>
            <a:r>
              <a:rPr lang="en-US" sz="2000" b="1" smtClean="0"/>
              <a:t>Заједнички пројектни тим </a:t>
            </a:r>
          </a:p>
          <a:p>
            <a:pPr marL="0" indent="0" algn="just"/>
            <a:r>
              <a:rPr lang="en-US" sz="2000" b="1" smtClean="0"/>
              <a:t>Заједничко финансирање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/>
          <p:cNvSpPr>
            <a:spLocks noGrp="1"/>
          </p:cNvSpPr>
          <p:nvPr>
            <p:ph type="title"/>
          </p:nvPr>
        </p:nvSpPr>
        <p:spPr>
          <a:xfrm>
            <a:off x="1042988" y="1700213"/>
            <a:ext cx="6913562" cy="2952750"/>
          </a:xfrm>
        </p:spPr>
        <p:txBody>
          <a:bodyPr/>
          <a:lstStyle/>
          <a:p>
            <a:pPr>
              <a:defRPr/>
            </a:pPr>
            <a:r>
              <a:rPr lang="x-none" sz="2400" dirty="0" smtClean="0"/>
              <a:t>Контакти:</a:t>
            </a:r>
            <a:br>
              <a:rPr lang="x-none" sz="2400" dirty="0" smtClean="0"/>
            </a:br>
            <a:r>
              <a:rPr lang="x-none" sz="2400" u="sng" dirty="0" smtClean="0"/>
              <a:t>Канцеларија за европске интеграције</a:t>
            </a:r>
            <a:r>
              <a:rPr lang="x-none" sz="2400" dirty="0" smtClean="0"/>
              <a:t/>
            </a:r>
            <a:br>
              <a:rPr lang="x-none" sz="2400" dirty="0" smtClean="0"/>
            </a:br>
            <a:r>
              <a:rPr lang="x-none" sz="2400" dirty="0" smtClean="0"/>
              <a:t>Кристина Ашковић</a:t>
            </a:r>
            <a:r>
              <a:rPr lang="en-US" sz="2400" dirty="0" smtClean="0"/>
              <a:t> </a:t>
            </a:r>
            <a:r>
              <a:rPr lang="en-US" sz="2400" dirty="0" smtClean="0">
                <a:hlinkClick r:id="rId2"/>
              </a:rPr>
              <a:t>kaskovic@seio.gov.rs</a:t>
            </a:r>
            <a:r>
              <a:rPr lang="en-US" sz="2400" dirty="0" smtClean="0"/>
              <a:t> </a:t>
            </a:r>
            <a:r>
              <a:rPr lang="x-none" sz="2400" dirty="0" smtClean="0"/>
              <a:t/>
            </a:r>
            <a:br>
              <a:rPr lang="x-none" sz="2400" dirty="0" smtClean="0"/>
            </a:br>
            <a:r>
              <a:rPr lang="x-none" sz="2400" u="sng" dirty="0" smtClean="0"/>
              <a:t>Антена ЗТС-а у Вршцу</a:t>
            </a:r>
            <a:r>
              <a:rPr lang="x-none" sz="2400" dirty="0" smtClean="0"/>
              <a:t/>
            </a:r>
            <a:br>
              <a:rPr lang="x-none" sz="2400" dirty="0" smtClean="0"/>
            </a:br>
            <a:r>
              <a:rPr lang="x-none" sz="2400" dirty="0" smtClean="0"/>
              <a:t>Елизабета Станимиров и Петар</a:t>
            </a:r>
            <a:r>
              <a:rPr lang="en-US" sz="2400" dirty="0" smtClean="0"/>
              <a:t> </a:t>
            </a:r>
            <a:r>
              <a:rPr lang="x-none" sz="2400" smtClean="0"/>
              <a:t>Пеђа </a:t>
            </a:r>
            <a:r>
              <a:rPr lang="x-none" sz="2400" dirty="0" smtClean="0"/>
              <a:t>Грубор</a:t>
            </a:r>
            <a:r>
              <a:rPr lang="en-US" sz="2400" dirty="0" smtClean="0"/>
              <a:t> </a:t>
            </a:r>
            <a:r>
              <a:rPr lang="en-US" sz="2400" dirty="0" smtClean="0">
                <a:hlinkClick r:id="rId3"/>
              </a:rPr>
              <a:t>estanimirov@seio.gov.rs</a:t>
            </a:r>
            <a:r>
              <a:rPr lang="en-US" sz="2400" dirty="0" smtClean="0"/>
              <a:t>; </a:t>
            </a:r>
            <a:r>
              <a:rPr lang="en-US" sz="2400" dirty="0" smtClean="0">
                <a:hlinkClick r:id="rId4"/>
              </a:rPr>
              <a:t>pgrubor@seio.gov.rs</a:t>
            </a:r>
            <a:r>
              <a:rPr lang="en-US" sz="2400" dirty="0" smtClean="0"/>
              <a:t> </a:t>
            </a:r>
            <a:r>
              <a:rPr lang="x-none" sz="2400" dirty="0" smtClean="0"/>
              <a:t/>
            </a:r>
            <a:br>
              <a:rPr lang="x-none" sz="2400" dirty="0" smtClean="0"/>
            </a:br>
            <a:r>
              <a:rPr lang="x-none" sz="2400" u="sng" dirty="0" smtClean="0"/>
              <a:t>КЕИ канцеларија у Бору</a:t>
            </a:r>
            <a:r>
              <a:rPr lang="x-none" sz="2400" dirty="0" smtClean="0"/>
              <a:t/>
            </a:r>
            <a:br>
              <a:rPr lang="x-none" sz="2400" dirty="0" smtClean="0"/>
            </a:br>
            <a:r>
              <a:rPr lang="x-none" sz="2400" dirty="0" smtClean="0"/>
              <a:t>Василија Станић</a:t>
            </a:r>
            <a:r>
              <a:rPr lang="en-US" sz="2400" dirty="0" smtClean="0"/>
              <a:t> </a:t>
            </a:r>
            <a:r>
              <a:rPr lang="en-US" sz="2400" dirty="0" smtClean="0">
                <a:hlinkClick r:id="rId5"/>
              </a:rPr>
              <a:t>vstanic@seio.gov.rs</a:t>
            </a:r>
            <a:r>
              <a:rPr lang="en-US" sz="2400" dirty="0" smtClean="0"/>
              <a:t> </a:t>
            </a:r>
            <a:r>
              <a:rPr lang="x-none" sz="2400" dirty="0" smtClean="0"/>
              <a:t/>
            </a:r>
            <a:br>
              <a:rPr lang="x-none" sz="2400" dirty="0" smtClean="0"/>
            </a:br>
            <a:endParaRPr lang="en-US" sz="2400" dirty="0"/>
          </a:p>
        </p:txBody>
      </p:sp>
      <p:sp>
        <p:nvSpPr>
          <p:cNvPr id="27650" name="Content Placeholder 7"/>
          <p:cNvSpPr>
            <a:spLocks noGrp="1"/>
          </p:cNvSpPr>
          <p:nvPr>
            <p:ph idx="1"/>
          </p:nvPr>
        </p:nvSpPr>
        <p:spPr>
          <a:xfrm>
            <a:off x="323850" y="4652963"/>
            <a:ext cx="8329613" cy="1152525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US" smtClean="0">
                <a:hlinkClick r:id="rId6"/>
              </a:rPr>
              <a:t>www.romania-serbia.net</a:t>
            </a:r>
            <a:endParaRPr lang="en-US" smtClean="0"/>
          </a:p>
          <a:p>
            <a:pPr marL="0" indent="0" algn="ctr">
              <a:buFont typeface="Arial" charset="0"/>
              <a:buNone/>
            </a:pPr>
            <a:r>
              <a:rPr lang="en-US" smtClean="0">
                <a:hlinkClick r:id="rId7"/>
              </a:rPr>
              <a:t>www.evropa.gov.rs</a:t>
            </a:r>
            <a:r>
              <a:rPr lang="en-US" smtClean="0"/>
              <a:t> </a:t>
            </a:r>
          </a:p>
          <a:p>
            <a:pPr marL="0" indent="0" algn="ctr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/>
              <a:t>Подручје обухваћено Програмом</a:t>
            </a:r>
            <a:endParaRPr lang="en-US" dirty="0"/>
          </a:p>
        </p:txBody>
      </p:sp>
      <p:pic>
        <p:nvPicPr>
          <p:cNvPr id="9218" name="Immagine 1" descr="Eligible areas_May 2014_zoom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1412875"/>
            <a:ext cx="8351838" cy="4824413"/>
          </a:xfrm>
          <a:ln w="3175"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/>
              <a:t>Приоритетне осе 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57188" y="1557338"/>
            <a:ext cx="8329612" cy="4414837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r>
              <a:rPr lang="ru-RU" sz="1600" dirty="0"/>
              <a:t>На основу резултата анализе територије (интернет анкета, радионице са заинтересованим странама, јавне консултације), искуства из текућег програмског периода</a:t>
            </a:r>
            <a:r>
              <a:rPr lang="en-US" sz="1600" dirty="0"/>
              <a:t>, </a:t>
            </a:r>
            <a:r>
              <a:rPr lang="x-none" sz="1600" dirty="0"/>
              <a:t>анализе</a:t>
            </a:r>
            <a:r>
              <a:rPr lang="ru-RU" sz="1600" dirty="0"/>
              <a:t> јаких и слабих страна, прилика и опасности и процена потреба, Заједничка радна група за програмирање ИПА програма прекограничне сарадње Румунија – Србија донела је одлуку о избору четири од осам </a:t>
            </a:r>
            <a:r>
              <a:rPr lang="ru-RU" sz="1600" b="1" dirty="0"/>
              <a:t>тематских приоритета</a:t>
            </a:r>
            <a:r>
              <a:rPr lang="ru-RU" sz="1600" dirty="0"/>
              <a:t> сарадње за период </a:t>
            </a:r>
            <a:r>
              <a:rPr lang="ru-RU" sz="1600" dirty="0" smtClean="0"/>
              <a:t>2014-2020</a:t>
            </a:r>
            <a:r>
              <a:rPr lang="ru-RU" sz="1600" dirty="0"/>
              <a:t>.</a:t>
            </a:r>
            <a:r>
              <a:rPr lang="ru-RU" sz="1600" dirty="0" smtClean="0"/>
              <a:t> </a:t>
            </a:r>
            <a:r>
              <a:rPr lang="ru-RU" sz="1600" dirty="0"/>
              <a:t>године Наведених у Анексу III Уредбе (ЕУ) </a:t>
            </a:r>
            <a:r>
              <a:rPr lang="ru-RU" sz="1600" dirty="0" smtClean="0"/>
              <a:t>231/2014</a:t>
            </a:r>
          </a:p>
          <a:p>
            <a:pPr marL="0" indent="0" algn="just">
              <a:buFont typeface="Arial" charset="0"/>
              <a:buNone/>
              <a:defRPr/>
            </a:pPr>
            <a:endParaRPr lang="ru-RU" sz="1600" dirty="0"/>
          </a:p>
          <a:p>
            <a:pPr marL="0" indent="0" algn="just">
              <a:buFont typeface="Arial" charset="0"/>
              <a:buNone/>
              <a:defRPr/>
            </a:pPr>
            <a:endParaRPr lang="en-US" sz="1600" dirty="0"/>
          </a:p>
          <a:p>
            <a:pPr marL="457200" indent="-457200" algn="just">
              <a:buFont typeface="Arial" charset="0"/>
              <a:buAutoNum type="arabicPeriod"/>
              <a:defRPr/>
            </a:pPr>
            <a:r>
              <a:rPr lang="x-none" sz="2000" b="1" dirty="0" smtClean="0"/>
              <a:t>Промовисање запошљавања и јачање основних услуга за инклузивни раст</a:t>
            </a:r>
          </a:p>
          <a:p>
            <a:pPr marL="457200" indent="-457200" algn="just">
              <a:buFont typeface="Arial" charset="0"/>
              <a:buAutoNum type="arabicPeriod"/>
              <a:defRPr/>
            </a:pPr>
            <a:r>
              <a:rPr lang="x-none" sz="2000" b="1" dirty="0" smtClean="0"/>
              <a:t>Заштита животне средине и управљање ризиком</a:t>
            </a:r>
          </a:p>
          <a:p>
            <a:pPr marL="457200" indent="-457200" algn="just">
              <a:buFont typeface="Arial" charset="0"/>
              <a:buAutoNum type="arabicPeriod"/>
              <a:defRPr/>
            </a:pPr>
            <a:r>
              <a:rPr lang="x-none" sz="2000" b="1" dirty="0" smtClean="0"/>
              <a:t>Одржива покретљивост и приступачност</a:t>
            </a:r>
          </a:p>
          <a:p>
            <a:pPr marL="457200" indent="-457200" algn="just">
              <a:buFont typeface="Arial" charset="0"/>
              <a:buAutoNum type="arabicPeriod"/>
              <a:defRPr/>
            </a:pPr>
            <a:r>
              <a:rPr lang="x-none" sz="2000" b="1" dirty="0" smtClean="0"/>
              <a:t>Атрактивност за туристе за одрживи туризам</a:t>
            </a:r>
            <a:endParaRPr lang="ro-RO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sz="3200" dirty="0"/>
              <a:t/>
            </a:r>
            <a:br>
              <a:rPr lang="x-none" sz="3200" dirty="0"/>
            </a:br>
            <a:r>
              <a:rPr lang="x-none" sz="2400" dirty="0"/>
              <a:t>Приоритетна оса 1</a:t>
            </a:r>
            <a:br>
              <a:rPr lang="x-none" sz="2400" dirty="0"/>
            </a:br>
            <a:r>
              <a:rPr lang="x-none" sz="2400" dirty="0"/>
              <a:t>Промовисање запошљавања и јачање основних услуга за инклузивни раст</a:t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357188" y="1341438"/>
            <a:ext cx="8329612" cy="4895850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endParaRPr lang="x-none" sz="2000" b="1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x-none" sz="2000" b="1" dirty="0" smtClean="0"/>
              <a:t>Тематска област 1 Запошљавање и покретљивост радне снаге</a:t>
            </a:r>
            <a:endParaRPr lang="ru-RU" sz="1800" dirty="0" smtClean="0"/>
          </a:p>
          <a:p>
            <a:pPr algn="just">
              <a:defRPr/>
            </a:pPr>
            <a:r>
              <a:rPr lang="ru-RU" sz="1800" dirty="0" smtClean="0"/>
              <a:t>Активности </a:t>
            </a:r>
            <a:r>
              <a:rPr lang="ru-RU" sz="1800" dirty="0"/>
              <a:t>усмерене на смањење раног напуштања </a:t>
            </a:r>
            <a:r>
              <a:rPr lang="ru-RU" sz="1800" dirty="0" smtClean="0"/>
              <a:t>школовања; </a:t>
            </a:r>
          </a:p>
          <a:p>
            <a:pPr algn="just">
              <a:defRPr/>
            </a:pPr>
            <a:r>
              <a:rPr lang="ru-RU" sz="1800" dirty="0"/>
              <a:t>Заједничке иницијативе, укључујући интегрисане услуге усмерене ка младима, како би се подстакао њихов приступ тржишту </a:t>
            </a:r>
            <a:r>
              <a:rPr lang="ru-RU" sz="1800" dirty="0" smtClean="0"/>
              <a:t>рада;</a:t>
            </a:r>
          </a:p>
          <a:p>
            <a:pPr algn="just">
              <a:defRPr/>
            </a:pPr>
            <a:r>
              <a:rPr lang="ru-RU" sz="1800" dirty="0"/>
              <a:t>Прекограничне иницијативе за капитализацију потенцијала и омогућавање прекограничне покретљивости на локалним тржиштима </a:t>
            </a:r>
            <a:r>
              <a:rPr lang="ru-RU" sz="1800" dirty="0" smtClean="0"/>
              <a:t>рада;</a:t>
            </a:r>
          </a:p>
          <a:p>
            <a:pPr algn="just">
              <a:defRPr/>
            </a:pPr>
            <a:r>
              <a:rPr lang="ru-RU" sz="1800" dirty="0"/>
              <a:t>Заједничке иницијативе, сарадња, размена информација и искустава, координација активности и услуга међу професионалним удружењима у циљу подстицања запошљавања, стручног усавршавања и предузетничких активности посебно међу младим незапосленим лицима, женама и угроженим </a:t>
            </a:r>
            <a:r>
              <a:rPr lang="ru-RU" sz="1800" dirty="0" smtClean="0"/>
              <a:t>групама;</a:t>
            </a:r>
          </a:p>
          <a:p>
            <a:pPr algn="just">
              <a:defRPr/>
            </a:pPr>
            <a:r>
              <a:rPr lang="ru-RU" sz="1800" dirty="0"/>
              <a:t>Развој прекограничних услуга за обуку одраслих лица, помоћ у тражењу посла, помоћ мигрантима-повратницима при реинтеграцији у локално тржиште </a:t>
            </a:r>
            <a:r>
              <a:rPr lang="ru-RU" sz="1800" dirty="0" smtClean="0"/>
              <a:t>рада.</a:t>
            </a:r>
            <a:endParaRPr lang="x-none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sz="3200" dirty="0"/>
              <a:t/>
            </a:r>
            <a:br>
              <a:rPr lang="x-none" sz="3200" dirty="0"/>
            </a:br>
            <a:r>
              <a:rPr lang="x-none" sz="2400" dirty="0"/>
              <a:t>Приоритетна оса 1</a:t>
            </a:r>
            <a:br>
              <a:rPr lang="x-none" sz="2400" dirty="0"/>
            </a:br>
            <a:r>
              <a:rPr lang="x-none" sz="2400" dirty="0"/>
              <a:t>Промовисање запошљавања и јачање основних услуга за инклузивни раст</a:t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357188" y="1341438"/>
            <a:ext cx="8329612" cy="4895850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endParaRPr lang="x-none" sz="2000" b="1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x-none" sz="2000" b="1" dirty="0" smtClean="0"/>
              <a:t>Тематска област 2: Здравствена и социјална инфраструктура</a:t>
            </a:r>
          </a:p>
          <a:p>
            <a:pPr marL="0" indent="0" algn="just">
              <a:buFont typeface="Arial" charset="0"/>
              <a:buNone/>
              <a:defRPr/>
            </a:pPr>
            <a:endParaRPr lang="ru-RU" sz="1800" dirty="0" smtClean="0"/>
          </a:p>
          <a:p>
            <a:pPr algn="just">
              <a:defRPr/>
            </a:pPr>
            <a:r>
              <a:rPr lang="ru-RU" sz="1800" dirty="0"/>
              <a:t>Успостављање прекограничне платформе и мреже за планирање и пружање здравствених и социјалних услуга усмерених на удаљене заједнице и угрожене </a:t>
            </a:r>
            <a:r>
              <a:rPr lang="ru-RU" sz="1800" dirty="0" smtClean="0"/>
              <a:t>групе</a:t>
            </a:r>
            <a:r>
              <a:rPr lang="ru-RU" sz="1800" dirty="0"/>
              <a:t>;</a:t>
            </a:r>
            <a:r>
              <a:rPr lang="ru-RU" sz="1800" dirty="0" smtClean="0"/>
              <a:t> </a:t>
            </a:r>
          </a:p>
          <a:p>
            <a:pPr algn="just">
              <a:defRPr/>
            </a:pPr>
            <a:r>
              <a:rPr lang="ru-RU" sz="1800" dirty="0"/>
              <a:t>Активности на препознавању и праћењу потреба </a:t>
            </a:r>
            <a:r>
              <a:rPr lang="ru-RU" sz="1800" dirty="0" smtClean="0"/>
              <a:t>за </a:t>
            </a:r>
            <a:r>
              <a:rPr lang="ru-RU" sz="1800" dirty="0"/>
              <a:t>новим социјалним и здравственим услугама које настају из демографске и социјалне динамике, попут старења или </a:t>
            </a:r>
            <a:r>
              <a:rPr lang="ru-RU" sz="1800" dirty="0" smtClean="0"/>
              <a:t>миграције</a:t>
            </a:r>
            <a:r>
              <a:rPr lang="ru-RU" sz="1800" dirty="0"/>
              <a:t>;</a:t>
            </a:r>
            <a:endParaRPr lang="ru-RU" sz="1800" dirty="0" smtClean="0"/>
          </a:p>
          <a:p>
            <a:pPr algn="just">
              <a:defRPr/>
            </a:pPr>
            <a:r>
              <a:rPr lang="ru-RU" sz="1800" dirty="0" smtClean="0"/>
              <a:t> </a:t>
            </a:r>
            <a:r>
              <a:rPr lang="ru-RU" sz="1800" dirty="0"/>
              <a:t>Развој и модернизација (укључујући набавку опреме) јавних социјалних служби и </a:t>
            </a:r>
            <a:r>
              <a:rPr lang="ru-RU" sz="1800" dirty="0" smtClean="0"/>
              <a:t>центара;</a:t>
            </a:r>
          </a:p>
          <a:p>
            <a:pPr algn="just">
              <a:defRPr/>
            </a:pPr>
            <a:r>
              <a:rPr lang="ru-RU" sz="1800" dirty="0"/>
              <a:t>Изградња, обнова, модернизација (укључујући набавку опреме) здравствених центара и болница и побољшање здравствених услуга.</a:t>
            </a:r>
            <a:endParaRPr lang="x-none" sz="1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sz="3200" dirty="0"/>
              <a:t/>
            </a:r>
            <a:br>
              <a:rPr lang="x-none" sz="3200" dirty="0"/>
            </a:br>
            <a:r>
              <a:rPr lang="x-none" sz="2400" dirty="0"/>
              <a:t>Приоритетна оса 1</a:t>
            </a:r>
            <a:br>
              <a:rPr lang="x-none" sz="2400" dirty="0"/>
            </a:br>
            <a:r>
              <a:rPr lang="x-none" sz="2400" dirty="0"/>
              <a:t>Промовисање запошљавања и јачање основних услуга за инклузивни раст</a:t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250825" y="1484313"/>
            <a:ext cx="8713788" cy="4824412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r>
              <a:rPr lang="x-none" sz="2000" b="1" dirty="0" smtClean="0"/>
              <a:t>Тематска област 3: Социјална и културна инклузија</a:t>
            </a:r>
          </a:p>
          <a:p>
            <a:pPr algn="just">
              <a:defRPr/>
            </a:pPr>
            <a:r>
              <a:rPr lang="ru-RU" sz="1800" dirty="0"/>
              <a:t>Успостављање прекограничних оквира и мрежа за јачање прекограничне културне </a:t>
            </a:r>
            <a:r>
              <a:rPr lang="ru-RU" sz="1800" dirty="0" smtClean="0"/>
              <a:t>размене;</a:t>
            </a:r>
          </a:p>
          <a:p>
            <a:pPr algn="just">
              <a:defRPr/>
            </a:pPr>
            <a:r>
              <a:rPr lang="ru-RU" sz="1800" dirty="0"/>
              <a:t>Прекограничне активности социјалне, образовне и културне инклузије кроз иновативна решења као што су социјална предузећа, волонтерске организације, посебне интересне групе </a:t>
            </a:r>
            <a:r>
              <a:rPr lang="ru-RU" sz="1800" dirty="0" smtClean="0"/>
              <a:t>итд; </a:t>
            </a:r>
          </a:p>
          <a:p>
            <a:pPr algn="just">
              <a:defRPr/>
            </a:pPr>
            <a:r>
              <a:rPr lang="ru-RU" sz="1800" dirty="0"/>
              <a:t>Стварање партнерстава за заједничке акције на промовисању приступачности високог образовања, менторских и туторских </a:t>
            </a:r>
            <a:r>
              <a:rPr lang="ru-RU" sz="1800" dirty="0" smtClean="0"/>
              <a:t>услуга </a:t>
            </a:r>
            <a:r>
              <a:rPr lang="ru-RU" sz="1800" dirty="0"/>
              <a:t>посебно </a:t>
            </a:r>
            <a:r>
              <a:rPr lang="ru-RU" sz="1800" dirty="0" smtClean="0"/>
              <a:t>за ученике </a:t>
            </a:r>
            <a:r>
              <a:rPr lang="ru-RU" sz="1800" dirty="0"/>
              <a:t>који завршавају средње </a:t>
            </a:r>
            <a:r>
              <a:rPr lang="ru-RU" sz="1800" dirty="0" smtClean="0"/>
              <a:t>образовање; </a:t>
            </a:r>
          </a:p>
          <a:p>
            <a:pPr algn="just">
              <a:defRPr/>
            </a:pPr>
            <a:r>
              <a:rPr lang="ru-RU" sz="1800" dirty="0"/>
              <a:t>Улагање у инфраструктуру и опрему за прекограничне акције у области спортских, образовних и културних активности, у циљу олакшавања и подстицања социјалне </a:t>
            </a:r>
            <a:r>
              <a:rPr lang="ru-RU" sz="1800" dirty="0" smtClean="0"/>
              <a:t>инклузије; </a:t>
            </a:r>
          </a:p>
          <a:p>
            <a:pPr algn="just">
              <a:defRPr/>
            </a:pPr>
            <a:r>
              <a:rPr lang="ru-RU" sz="1800" dirty="0"/>
              <a:t>Заједничке акције </a:t>
            </a:r>
            <a:r>
              <a:rPr lang="ru-RU" sz="1800" dirty="0" smtClean="0"/>
              <a:t>у </a:t>
            </a:r>
            <a:r>
              <a:rPr lang="ru-RU" sz="1800" dirty="0"/>
              <a:t>планирању и испоруци културних услуга, образовних услуга, образовања деце и услуга од општег интереса</a:t>
            </a:r>
            <a:r>
              <a:rPr lang="ru-RU" sz="1800" dirty="0" smtClean="0"/>
              <a:t>.</a:t>
            </a:r>
          </a:p>
          <a:p>
            <a:pPr algn="just">
              <a:defRPr/>
            </a:pPr>
            <a:r>
              <a:rPr lang="ru-RU" sz="1800" dirty="0"/>
              <a:t>Установљени модели и пилот акције за спречавање раног напуштања школе, између осталог међу угроженим </a:t>
            </a:r>
            <a:r>
              <a:rPr lang="ru-RU" sz="1800" dirty="0" smtClean="0"/>
              <a:t>групама.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 smtClean="0"/>
              <a:t>Приоритетна оса 2</a:t>
            </a:r>
            <a:br>
              <a:rPr lang="x-none" dirty="0" smtClean="0"/>
            </a:br>
            <a:r>
              <a:rPr lang="x-none" sz="2400" dirty="0" smtClean="0"/>
              <a:t>Заштита животне средине и управљање</a:t>
            </a:r>
            <a:br>
              <a:rPr lang="x-none" sz="2400" dirty="0" smtClean="0"/>
            </a:br>
            <a:r>
              <a:rPr lang="x-none" sz="2400" dirty="0" smtClean="0"/>
              <a:t>ризиком</a:t>
            </a:r>
            <a:r>
              <a:rPr lang="x-none" sz="2400" dirty="0"/>
              <a:t/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895850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endParaRPr lang="x-none" sz="2000" b="1" dirty="0" smtClean="0"/>
          </a:p>
          <a:p>
            <a:pPr marL="0" indent="0" algn="just">
              <a:buFont typeface="Arial" charset="0"/>
              <a:buNone/>
              <a:defRPr/>
            </a:pPr>
            <a:r>
              <a:rPr lang="x-none" sz="2000" b="1" dirty="0" smtClean="0"/>
              <a:t>Тематска област 1: Заштита животне средине и одрживо коришћење природних ресурса</a:t>
            </a:r>
          </a:p>
          <a:p>
            <a:pPr algn="just">
              <a:defRPr/>
            </a:pPr>
            <a:r>
              <a:rPr lang="ru-RU" sz="1800" dirty="0"/>
              <a:t>Успостављање прекограничних оквира, платформи и мрежа </a:t>
            </a:r>
            <a:r>
              <a:rPr lang="ru-RU" sz="1800" dirty="0" smtClean="0"/>
              <a:t>субјеката </a:t>
            </a:r>
            <a:r>
              <a:rPr lang="ru-RU" sz="1800" dirty="0"/>
              <a:t>који се баве заштитом животне средине или су заинтересовани за </a:t>
            </a:r>
            <a:r>
              <a:rPr lang="ru-RU" sz="1800" dirty="0" smtClean="0"/>
              <a:t>њу;</a:t>
            </a:r>
          </a:p>
          <a:p>
            <a:pPr algn="just">
              <a:defRPr/>
            </a:pPr>
            <a:r>
              <a:rPr lang="ru-RU" sz="1800" dirty="0"/>
              <a:t>Развој заједничке обуке и </a:t>
            </a:r>
            <a:r>
              <a:rPr lang="ru-RU" sz="1800" dirty="0" smtClean="0"/>
              <a:t>акција </a:t>
            </a:r>
            <a:r>
              <a:rPr lang="ru-RU" sz="1800" dirty="0"/>
              <a:t>подизања </a:t>
            </a:r>
            <a:r>
              <a:rPr lang="ru-RU" sz="1800" dirty="0" smtClean="0"/>
              <a:t>свести </a:t>
            </a:r>
            <a:r>
              <a:rPr lang="ru-RU" sz="1800" dirty="0"/>
              <a:t>релевантних организација и шире јавности, укључујући образовне </a:t>
            </a:r>
            <a:r>
              <a:rPr lang="ru-RU" sz="1800" dirty="0" smtClean="0"/>
              <a:t>установе, из </a:t>
            </a:r>
            <a:r>
              <a:rPr lang="ru-RU" sz="1800" dirty="0"/>
              <a:t>области заштите животне средине и коришћења природних </a:t>
            </a:r>
            <a:r>
              <a:rPr lang="ru-RU" sz="1800" dirty="0" smtClean="0"/>
              <a:t>ресурса;</a:t>
            </a:r>
          </a:p>
          <a:p>
            <a:pPr algn="just">
              <a:defRPr/>
            </a:pPr>
            <a:r>
              <a:rPr lang="ru-RU" sz="1800" dirty="0" smtClean="0"/>
              <a:t>Прекогранична </a:t>
            </a:r>
            <a:r>
              <a:rPr lang="ru-RU" sz="1800" dirty="0"/>
              <a:t>партнерстава и </a:t>
            </a:r>
            <a:r>
              <a:rPr lang="ru-RU" sz="1800" dirty="0" smtClean="0"/>
              <a:t>мреже </a:t>
            </a:r>
            <a:r>
              <a:rPr lang="ru-RU" sz="1800" dirty="0"/>
              <a:t>у области природних ресурса, биодиверзитета, технологија за заштиту животне средине, за препознавање и пренос иновација које су прилагођене локалним </a:t>
            </a:r>
            <a:r>
              <a:rPr lang="ru-RU" sz="1800" dirty="0" smtClean="0"/>
              <a:t>потребама;</a:t>
            </a:r>
          </a:p>
          <a:p>
            <a:pPr algn="just">
              <a:defRPr/>
            </a:pPr>
            <a:r>
              <a:rPr lang="ru-RU" sz="1800" dirty="0" smtClean="0"/>
              <a:t>Прекогранична партнерстава </a:t>
            </a:r>
            <a:r>
              <a:rPr lang="ru-RU" sz="1800" dirty="0"/>
              <a:t>и </a:t>
            </a:r>
            <a:r>
              <a:rPr lang="ru-RU" sz="1800" dirty="0" smtClean="0"/>
              <a:t>мреже </a:t>
            </a:r>
            <a:r>
              <a:rPr lang="ru-RU" sz="1800" dirty="0"/>
              <a:t>у области енергетске ефикасности и обновљиве енергије, као што је коришћење геотермалних извора, коришћење снаге воде, сунца и ветра за производњу електричне </a:t>
            </a:r>
            <a:r>
              <a:rPr lang="ru-RU" sz="1800" dirty="0" smtClean="0"/>
              <a:t>енергије;</a:t>
            </a:r>
          </a:p>
          <a:p>
            <a:pPr algn="just">
              <a:defRPr/>
            </a:pPr>
            <a:r>
              <a:rPr lang="ru-RU" sz="1800" dirty="0" smtClean="0"/>
              <a:t> </a:t>
            </a:r>
            <a:r>
              <a:rPr lang="ru-RU" sz="1800" dirty="0"/>
              <a:t>Улагање у инфраструктуру и опрему за заштиту животне средине и коришћење природних </a:t>
            </a:r>
            <a:r>
              <a:rPr lang="ru-RU" sz="1800" dirty="0" smtClean="0"/>
              <a:t>ресурса...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01838" y="409575"/>
            <a:ext cx="6481762" cy="1000125"/>
          </a:xfrm>
        </p:spPr>
        <p:txBody>
          <a:bodyPr/>
          <a:lstStyle/>
          <a:p>
            <a:pPr>
              <a:defRPr/>
            </a:pPr>
            <a:r>
              <a:rPr lang="x-none" dirty="0" smtClean="0"/>
              <a:t/>
            </a:r>
            <a:br>
              <a:rPr lang="x-none" dirty="0" smtClean="0"/>
            </a:br>
            <a:r>
              <a:rPr lang="x-none" dirty="0" smtClean="0"/>
              <a:t>Приоритетна оса 2</a:t>
            </a:r>
            <a:br>
              <a:rPr lang="x-none" dirty="0" smtClean="0"/>
            </a:br>
            <a:r>
              <a:rPr lang="x-none" sz="2400" dirty="0" smtClean="0"/>
              <a:t>Заштита животне средине и управљање</a:t>
            </a:r>
            <a:br>
              <a:rPr lang="x-none" sz="2400" dirty="0" smtClean="0"/>
            </a:br>
            <a:r>
              <a:rPr lang="x-none" sz="2400" dirty="0" smtClean="0"/>
              <a:t>ризиком</a:t>
            </a:r>
            <a:r>
              <a:rPr lang="x-none" sz="2400" dirty="0"/>
              <a:t/>
            </a:r>
            <a:br>
              <a:rPr lang="x-none" sz="2400" dirty="0"/>
            </a:br>
            <a:endParaRPr lang="en-US" sz="2400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179388" y="1341438"/>
            <a:ext cx="8785225" cy="4895850"/>
          </a:xfrm>
        </p:spPr>
        <p:txBody>
          <a:bodyPr/>
          <a:lstStyle/>
          <a:p>
            <a:pPr marL="0" indent="0" algn="just">
              <a:buFont typeface="Arial" charset="0"/>
              <a:buNone/>
              <a:defRPr/>
            </a:pPr>
            <a:r>
              <a:rPr lang="x-none" sz="2000" b="1" dirty="0" smtClean="0"/>
              <a:t>...наставак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x-none" sz="2000" b="1" dirty="0" smtClean="0"/>
              <a:t>Тематска област 1: Заштита животне средине и одрживо коришћење природних ресурса</a:t>
            </a:r>
          </a:p>
          <a:p>
            <a:pPr marL="0" indent="0" algn="just">
              <a:buFont typeface="Arial" charset="0"/>
              <a:buNone/>
              <a:defRPr/>
            </a:pPr>
            <a:endParaRPr lang="x-none" sz="2000" b="1" dirty="0" smtClean="0"/>
          </a:p>
          <a:p>
            <a:pPr algn="just">
              <a:defRPr/>
            </a:pPr>
            <a:r>
              <a:rPr lang="ru-RU" sz="1800" dirty="0"/>
              <a:t>Успостављање мрежа и партнерстава за заједничке акције обуке за јавне субјекте и локалне заједнице у области заштите животне средине, унапређење стратегија и система контроле загађења, извођење заједничке обуке и одржавање интероперабилности;</a:t>
            </a:r>
          </a:p>
          <a:p>
            <a:pPr algn="just">
              <a:defRPr/>
            </a:pPr>
            <a:r>
              <a:rPr lang="ru-RU" sz="1800" dirty="0"/>
              <a:t>Заједничке иницијативе и улагања у инфраструктуру и опрему за спровођење технологија за контролу загађења и обнову река, браунфилд локација и индустријских подручја са заједничким проблемима на обе стране границе;</a:t>
            </a:r>
          </a:p>
          <a:p>
            <a:pPr algn="just">
              <a:defRPr/>
            </a:pPr>
            <a:r>
              <a:rPr lang="ru-RU" sz="1800" dirty="0"/>
              <a:t>Обнова природних средина (на пр. шуме и речне обале) како би се спречиле поплаве и одрони;</a:t>
            </a:r>
          </a:p>
          <a:p>
            <a:pPr algn="just">
              <a:defRPr/>
            </a:pPr>
            <a:r>
              <a:rPr lang="ru-RU" sz="1800" dirty="0"/>
              <a:t>Заједничке активности заштите угрожених </a:t>
            </a:r>
            <a:r>
              <a:rPr lang="ru-RU" sz="1800" dirty="0" smtClean="0"/>
              <a:t>врста.</a:t>
            </a:r>
            <a:endParaRPr lang="x-none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9671</TotalTime>
  <Words>1731</Words>
  <Application>Microsoft Office PowerPoint</Application>
  <PresentationFormat>On-screen Show (4:3)</PresentationFormat>
  <Paragraphs>195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  Програм прекограничне сарадње  Румунија – Република Србија  </vt:lpstr>
      <vt:lpstr>Прихватљиво географско подручје</vt:lpstr>
      <vt:lpstr>Подручје обухваћено Програмом</vt:lpstr>
      <vt:lpstr>Приоритетне осе </vt:lpstr>
      <vt:lpstr> Приоритетна оса 1 Промовисање запошљавања и јачање основних услуга за инклузивни раст </vt:lpstr>
      <vt:lpstr> Приоритетна оса 1 Промовисање запошљавања и јачање основних услуга за инклузивни раст </vt:lpstr>
      <vt:lpstr> Приоритетна оса 1 Промовисање запошљавања и јачање основних услуга за инклузивни раст </vt:lpstr>
      <vt:lpstr> Приоритетна оса 2 Заштита животне средине и управљање ризиком </vt:lpstr>
      <vt:lpstr> Приоритетна оса 2 Заштита животне средине и управљање ризиком </vt:lpstr>
      <vt:lpstr> Приоритетна оса 2 Заштита животне средине и управљање ризиком </vt:lpstr>
      <vt:lpstr> Приоритетна оса 3 Одржива покретљивост и приступачност </vt:lpstr>
      <vt:lpstr> Приоритетна оса 3 Одржива покретљивост и приступачност </vt:lpstr>
      <vt:lpstr> Приоритетна оса 3 Одржива покретљивост и приступачност </vt:lpstr>
      <vt:lpstr> Приоритетна оса 4 Атрактивност за туристе за одрживи туризам  </vt:lpstr>
      <vt:lpstr> Приоритетна оса 4 Атрактивност за туристе за одрживи туризам  </vt:lpstr>
      <vt:lpstr> Приоритетна оса 4 Атрактивност за туристе за одрживи туризам  </vt:lpstr>
      <vt:lpstr> Стратешки пројекти   </vt:lpstr>
      <vt:lpstr>Укупна финансијска издвајања</vt:lpstr>
      <vt:lpstr> Могући предлагачи пројеката   </vt:lpstr>
      <vt:lpstr> Критеријуми сарадње   </vt:lpstr>
      <vt:lpstr>Контакти: Канцеларија за европске интеграције Кристина Ашковић kaskovic@seio.gov.rs  Антена ЗТС-а у Вршцу Елизабета Станимиров и Петар Пеђа Грубор estanimirov@seio.gov.rs; pgrubor@seio.gov.rs  КЕИ канцеларија у Бору Василија Станић vstanic@seio.gov.rs  </vt:lpstr>
    </vt:vector>
  </TitlesOfParts>
  <Company>ADR Vest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Dacian Bogdan</dc:creator>
  <cp:lastModifiedBy>Zoran Milovanović</cp:lastModifiedBy>
  <cp:revision>880</cp:revision>
  <cp:lastPrinted>2013-01-25T10:12:11Z</cp:lastPrinted>
  <dcterms:created xsi:type="dcterms:W3CDTF">2008-05-26T13:16:34Z</dcterms:created>
  <dcterms:modified xsi:type="dcterms:W3CDTF">2014-12-10T14:31:33Z</dcterms:modified>
</cp:coreProperties>
</file>